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0"/>
  </p:notesMasterIdLst>
  <p:sldIdLst>
    <p:sldId id="256" r:id="rId2"/>
    <p:sldId id="279" r:id="rId3"/>
    <p:sldId id="273" r:id="rId4"/>
    <p:sldId id="357" r:id="rId5"/>
    <p:sldId id="334" r:id="rId6"/>
    <p:sldId id="336" r:id="rId7"/>
    <p:sldId id="351" r:id="rId8"/>
    <p:sldId id="339" r:id="rId9"/>
    <p:sldId id="340" r:id="rId10"/>
    <p:sldId id="341" r:id="rId11"/>
    <p:sldId id="343" r:id="rId12"/>
    <p:sldId id="344" r:id="rId13"/>
    <p:sldId id="356" r:id="rId14"/>
    <p:sldId id="355" r:id="rId15"/>
    <p:sldId id="350" r:id="rId16"/>
    <p:sldId id="337" r:id="rId17"/>
    <p:sldId id="358" r:id="rId18"/>
    <p:sldId id="338" r:id="rId19"/>
    <p:sldId id="345" r:id="rId20"/>
    <p:sldId id="278" r:id="rId21"/>
    <p:sldId id="353" r:id="rId22"/>
    <p:sldId id="347" r:id="rId23"/>
    <p:sldId id="348" r:id="rId24"/>
    <p:sldId id="346" r:id="rId25"/>
    <p:sldId id="359" r:id="rId26"/>
    <p:sldId id="275" r:id="rId27"/>
    <p:sldId id="349" r:id="rId28"/>
    <p:sldId id="269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  <p:bold r:id="rId32"/>
    </p:embeddedFont>
    <p:embeddedFont>
      <p:font typeface="Bebas Neue" panose="020B0606020202050201" pitchFamily="34" charset="0"/>
      <p:regular r:id="rId33"/>
    </p:embeddedFont>
    <p:embeddedFont>
      <p:font typeface="Cambria Math" panose="02040503050406030204" pitchFamily="18" charset="0"/>
      <p:regular r:id="rId34"/>
    </p:embeddedFont>
    <p:embeddedFont>
      <p:font typeface="Gideon Roman" panose="020B0604020202020204" charset="0"/>
      <p:regular r:id="rId35"/>
    </p:embeddedFont>
    <p:embeddedFont>
      <p:font typeface="Gilda Display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79"/>
            <p14:sldId id="273"/>
            <p14:sldId id="357"/>
            <p14:sldId id="334"/>
            <p14:sldId id="336"/>
            <p14:sldId id="351"/>
            <p14:sldId id="339"/>
            <p14:sldId id="340"/>
            <p14:sldId id="341"/>
            <p14:sldId id="343"/>
            <p14:sldId id="344"/>
            <p14:sldId id="356"/>
            <p14:sldId id="355"/>
            <p14:sldId id="350"/>
            <p14:sldId id="337"/>
            <p14:sldId id="358"/>
            <p14:sldId id="338"/>
            <p14:sldId id="345"/>
            <p14:sldId id="278"/>
            <p14:sldId id="353"/>
            <p14:sldId id="347"/>
            <p14:sldId id="348"/>
            <p14:sldId id="346"/>
            <p14:sldId id="359"/>
            <p14:sldId id="275"/>
            <p14:sldId id="34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5184" autoAdjust="0"/>
  </p:normalViewPr>
  <p:slideViewPr>
    <p:cSldViewPr snapToGrid="0">
      <p:cViewPr varScale="1">
        <p:scale>
          <a:sx n="64" d="100"/>
          <a:sy n="64" d="100"/>
        </p:scale>
        <p:origin x="77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5CD21AFC-6B47-98EB-D8DB-F9E234C8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0F5784E-EAD0-3E4F-1B7B-C0040C906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D738AC12-A4CE-E71B-C6A8-937729F7A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6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CD5C46D-E6B5-E638-F12E-CDF1A920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8375AE0-C627-F5FA-C335-EED2DA6B2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517ED524-A72F-A8F2-51AE-85D18D187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6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9B1207E2-FFAA-D9CF-1C2B-A9449FC8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9BA41E7-D6FC-31E3-E596-DA62EDCF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46209D7-EDB2-02F2-A85A-D8F96FCF4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79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D2F4511-A031-90BF-A9E8-61973A04D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53C8983F-AC72-C8A5-D772-1ADBCE834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5E5B69EA-85BB-9C82-AA12-5A1B39F83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69F9D48C-52EC-6DE4-F27C-0332643B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69D3E3D-0471-A51B-D4C1-B6CC67045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C872A51-1601-E94D-C718-D1F33185E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4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D8EF6AE2-8750-0119-D02D-96B2A4ED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CE0B0C0-45B1-16FC-81CB-F5D3510F7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160FDC55-9838-2CCC-8028-633EEEE26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6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38775751-74AB-59B2-043B-61B67835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9AB1BB1-75F6-3FBB-BF90-B7BE6C4DD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42EF33A1-F5EC-2D6D-32FD-BB301A4D0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E94DF78-0D5F-B6C3-0CA2-DE361A1D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593B1FE-1F66-8975-C06B-9510EACDC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32B22215-7EEE-8FB9-3A73-52737C1CE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84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64769CE8-0C41-5E3C-53BF-C35E14CE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114BB5FE-9C4E-CFB5-08B0-052ED1EBD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D09399F-5AD6-8D9B-D129-1E8D9DC61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82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EB7EA301-EE46-B231-7979-86D376A0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CF41390-C35F-EAD9-F498-E79A89E04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AFA9C8B1-901D-D0A6-6235-B9DF44BCC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7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F59090FE-D9B5-CBC1-BB6E-E752C117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3FEF931-91AC-6444-79BD-6A9621374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D7CB09A9-5A04-1321-225D-4067D9CA8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2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85FD79B-1FAE-ADB0-2972-ACC4BF4C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CE1795B-F659-71F9-2648-201960041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F1D3335-DBB5-F552-447D-5FD3576ED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86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A42D28C-7B8E-4D2C-3BE1-3899C443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2B2FACAC-5563-6A74-2381-6D358008E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A88CAE2-C95E-5226-FC21-8710AD326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18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B95EA0DB-8834-412B-9A45-6E66A4FE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D5609E6-A412-867A-02BB-D8253AE9C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58FE2F5-1420-3204-6701-49097214F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1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A175A19E-6724-936F-71EE-5EA7EF2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481A18CE-4E96-7A79-FA80-890B2A980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2D642B06-8F74-12F0-27F7-DA33557C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55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57F1AD-F09E-3650-D8BF-BDB25ABD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FE7BFE9-28E5-A6D8-6746-10E26733E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13BC6374-F22C-E1FC-2EF5-E31F5F1F3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84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9A46BBD-3129-FAA2-4B83-BD37033F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CE5805BA-976F-AF06-B4DB-77F1030FE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F16F24D-0F54-1D1F-66E0-8375924D9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41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51C1DA14-52E7-3EA0-68AC-FFA9EBFE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9FAF7629-4E84-5995-6305-75E957C47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2A7D79D3-E42C-AFC1-71EF-768157382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6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E48222D-0289-9EA2-643E-6CBBD6C6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AE8463A-AB32-6848-B1F3-AB8195E92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F67C662-0CB5-2C77-B719-4A3D99914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2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14A6B20-20F9-01FD-CBDB-964A4436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4E833E83-E239-0034-F730-690337B02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38CB4BC9-4D96-B86C-F2A3-C339491BD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3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7E39D073-29FC-5656-F701-67BA57C7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7A5F5C0-FA81-11C5-B443-B57AA0510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3A92075-83D2-B126-9D47-2AB194990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6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415DE7F6-8C26-8A40-6293-909A8F89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B3384D87-C9BB-B1BD-48AC-FBFE1194DA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0FAA1E49-1D5D-1D2D-93AF-DD9A50548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71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50" y="2586950"/>
            <a:ext cx="9430000" cy="2569500"/>
            <a:chOff x="-50" y="2586950"/>
            <a:chExt cx="9430000" cy="2569500"/>
          </a:xfrm>
        </p:grpSpPr>
        <p:sp>
          <p:nvSpPr>
            <p:cNvPr id="43" name="Google Shape;43;p6"/>
            <p:cNvSpPr/>
            <p:nvPr/>
          </p:nvSpPr>
          <p:spPr>
            <a:xfrm flipH="1">
              <a:off x="8583050" y="2586950"/>
              <a:ext cx="846900" cy="256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" y="4583625"/>
              <a:ext cx="91440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 txBox="1"/>
            <p:nvPr/>
          </p:nvSpPr>
          <p:spPr>
            <a:xfrm flipH="1">
              <a:off x="37617" y="36637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170628" y="4767417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27750" y="101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-50" y="3923625"/>
            <a:ext cx="9144000" cy="12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flipH="1">
            <a:off x="7597500" y="4788700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" name="Google Shape;76;p11"/>
          <p:cNvSpPr/>
          <p:nvPr/>
        </p:nvSpPr>
        <p:spPr>
          <a:xfrm flipH="1">
            <a:off x="257225" y="4160725"/>
            <a:ext cx="22725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" name="Google Shape;77;p11"/>
          <p:cNvSpPr txBox="1"/>
          <p:nvPr/>
        </p:nvSpPr>
        <p:spPr>
          <a:xfrm flipH="1">
            <a:off x="418617" y="5395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5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7" r:id="rId4"/>
    <p:sldLayoutId id="2147483658" r:id="rId5"/>
    <p:sldLayoutId id="2147483660" r:id="rId6"/>
    <p:sldLayoutId id="2147483669" r:id="rId7"/>
    <p:sldLayoutId id="2147483670" r:id="rId8"/>
    <p:sldLayoutId id="2147483671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Analiza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za </a:t>
            </a:r>
            <a:r>
              <a:rPr lang="en-US" dirty="0" err="1"/>
              <a:t>evaluaciju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lang="en-US" dirty="0"/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8ABE8D16-8FA6-2819-A95C-D5D70D31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FCADA63E-B290-1AC4-AB5A-4141B8DA3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891360-606B-EB78-7B66-2008DF3B00C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3497D9-B084-440A-AA04-B6254F12CF1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52905" y="1095608"/>
                <a:ext cx="8378274" cy="27175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Wasserstein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zahtijeva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bude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1-Lipschitz.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Originalni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WGAN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koristi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weight clipping.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indent="0" algn="l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WGAN-GP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uvodi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gradient penalty. </a:t>
                </a:r>
                <a:r>
                  <a:rPr lang="en-US" dirty="0" err="1"/>
                  <a:t>Umesto</a:t>
                </a:r>
                <a:r>
                  <a:rPr lang="en-US" dirty="0"/>
                  <a:t> da se </a:t>
                </a:r>
                <a:r>
                  <a:rPr lang="en-US" dirty="0" err="1"/>
                  <a:t>ograničavaju</a:t>
                </a:r>
                <a:r>
                  <a:rPr lang="en-US" dirty="0"/>
                  <a:t> </a:t>
                </a:r>
                <a:r>
                  <a:rPr lang="en-US" dirty="0" err="1"/>
                  <a:t>težine</a:t>
                </a:r>
                <a:r>
                  <a:rPr lang="en-US" dirty="0"/>
                  <a:t>, </a:t>
                </a:r>
                <a:r>
                  <a:rPr lang="en-US" b="1" dirty="0" err="1"/>
                  <a:t>ograničava</a:t>
                </a:r>
                <a:r>
                  <a:rPr lang="en-US" b="1" dirty="0"/>
                  <a:t> se </a:t>
                </a:r>
                <a:r>
                  <a:rPr lang="en-US" b="1" dirty="0" err="1"/>
                  <a:t>gradijent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5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GP = </a:t>
                </a:r>
                <a14:m>
                  <m:oMath xmlns:m="http://schemas.openxmlformats.org/officeDocument/2006/math">
                    <m:r>
                      <a:rPr kumimoji="0" lang="en-US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0" lang="en-US" altLang="en-US" sz="15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15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0" lang="en-US" altLang="en-US" sz="15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en-US" sz="15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kumimoji="0" lang="en-US" altLang="en-US" sz="15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0" lang="en-US" altLang="en-US" sz="15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kumimoji="0" lang="en-US" altLang="en-US" sz="15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en-US" sz="15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sSup>
                      <m:sSupPr>
                        <m:ctrlPr>
                          <a:rPr kumimoji="0" lang="en-US" altLang="en-US" sz="15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en-US" sz="15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en-US" sz="15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en-US" altLang="en-US" sz="15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15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en-US" sz="1500" b="0" i="0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0" lang="en-US" altLang="en-US" sz="15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en-US" sz="1500" b="0" i="0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15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kumimoji="0" lang="en-US" altLang="en-US" sz="15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15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15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kumimoji="0" lang="en-US" altLang="en-US" sz="15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US" altLang="en-US" sz="15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en-US" sz="15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5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latinLnBrk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je </a:t>
                </a:r>
                <a:r>
                  <a:rPr lang="en-US" b="1" dirty="0" err="1"/>
                  <a:t>interpolacija</a:t>
                </a:r>
                <a:r>
                  <a:rPr lang="en-US" dirty="0"/>
                  <a:t> 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realnih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generisanih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= α × </a:t>
                </a:r>
                <a:r>
                  <a:rPr lang="en-US" dirty="0" err="1"/>
                  <a:t>x_real</a:t>
                </a:r>
                <a:r>
                  <a:rPr lang="en-US" dirty="0"/>
                  <a:t> + (1 - </a:t>
                </a:r>
                <a:r>
                  <a:rPr lang="el-GR" dirty="0"/>
                  <a:t>α) × </a:t>
                </a:r>
                <a:r>
                  <a:rPr lang="en-US" dirty="0" err="1"/>
                  <a:t>x_fake</a:t>
                </a:r>
                <a:endParaRPr lang="en-US" dirty="0"/>
              </a:p>
              <a:p>
                <a:pPr lvl="0" algn="l"/>
                <a:r>
                  <a:rPr lang="en-US" dirty="0"/>
                  <a:t>λ je </a:t>
                </a:r>
                <a:r>
                  <a:rPr lang="en-US" b="1" i="0" dirty="0" err="1"/>
                  <a:t>hiperparametar</a:t>
                </a:r>
                <a:r>
                  <a:rPr lang="en-US" i="0" dirty="0"/>
                  <a:t> koji </a:t>
                </a:r>
                <a:r>
                  <a:rPr lang="en-US" i="0" dirty="0" err="1"/>
                  <a:t>kontroliše</a:t>
                </a:r>
                <a:r>
                  <a:rPr lang="en-US" i="0" dirty="0"/>
                  <a:t> </a:t>
                </a:r>
                <a:r>
                  <a:rPr lang="en-US" i="0" dirty="0" err="1"/>
                  <a:t>jačinu</a:t>
                </a:r>
                <a:r>
                  <a:rPr lang="en-US" i="0" dirty="0"/>
                  <a:t> gradient penalty, </a:t>
                </a:r>
                <a:r>
                  <a:rPr lang="en-US" i="0" dirty="0" err="1"/>
                  <a:t>veći</a:t>
                </a:r>
                <a:r>
                  <a:rPr lang="en-US" i="0" dirty="0"/>
                  <a:t> </a:t>
                </a:r>
                <a:r>
                  <a:rPr lang="en-US" dirty="0"/>
                  <a:t>λ -&gt; </a:t>
                </a:r>
                <a:r>
                  <a:rPr lang="en-US" dirty="0" err="1"/>
                  <a:t>strožije</a:t>
                </a:r>
                <a:r>
                  <a:rPr lang="en-US" dirty="0"/>
                  <a:t> Lipschitz </a:t>
                </a:r>
                <a:r>
                  <a:rPr lang="en-US" dirty="0" err="1"/>
                  <a:t>ograniče</a:t>
                </a:r>
                <a:r>
                  <a:rPr lang="en-US" dirty="0"/>
                  <a:t>nje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en-US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nor/>
                      </m:rPr>
                      <a:rPr lang="en-US"/>
                      <m:t>O</m:t>
                    </m:r>
                    <m:r>
                      <m:rPr>
                        <m:nor/>
                      </m:rPr>
                      <a:rPr lang="en-US"/>
                      <m:t>č</m:t>
                    </m:r>
                    <m:r>
                      <m:rPr>
                        <m:nor/>
                      </m:rPr>
                      <a:rPr lang="en-US"/>
                      <m:t>ekivana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vrednost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nad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uzorcima</m:t>
                    </m:r>
                    <m:acc>
                      <m:accPr>
                        <m:chr m:val="̂"/>
                        <m:ctrlP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nor/>
                      </m:rPr>
                      <a:rPr lang="en-US" b="0" i="1" smtClean="0"/>
                      <m:t>i</m:t>
                    </m:r>
                    <m:r>
                      <m:rPr>
                        <m:nor/>
                      </m:rPr>
                      <a:rPr lang="en-US"/>
                      <m:t>z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distribucije</m:t>
                    </m:r>
                    <m:sSub>
                      <m:sSubPr>
                        <m:ctrlP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m:rPr>
                        <m:sty m:val="p"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:r>
                  <a:rPr lang="pl-PL" b="1" i="0" dirty="0"/>
                  <a:t>Vektor parcijalnih izvoda</a:t>
                </a:r>
                <a:r>
                  <a:rPr lang="pl-PL" i="0" dirty="0"/>
                  <a:t> D po svakom pikselu od 𝑥̂</a:t>
                </a:r>
                <a:endParaRPr lang="en-US" dirty="0"/>
              </a:p>
              <a:p>
                <a:pPr algn="l"/>
                <a:r>
                  <a:rPr lang="en-US" dirty="0"/>
                  <a:t>Norma je </a:t>
                </a:r>
                <a:r>
                  <a:rPr lang="en-US" b="1" dirty="0"/>
                  <a:t>L2 norma</a:t>
                </a:r>
                <a:endParaRPr lang="en-US" dirty="0"/>
              </a:p>
              <a:p>
                <a:pPr lvl="0" algn="l"/>
                <a:endParaRPr lang="en-US" dirty="0"/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52905" y="1095608"/>
                <a:ext cx="8378274" cy="2717539"/>
              </a:xfrm>
              <a:prstGeom prst="rect">
                <a:avLst/>
              </a:prstGeom>
              <a:blipFill>
                <a:blip r:embed="rId3"/>
                <a:stretch>
                  <a:fillRect l="-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EA95F-82F7-61DB-2CAE-DC43A7AC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11" y="3296084"/>
            <a:ext cx="3329787" cy="17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9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B95765A-9960-E60A-74D4-95C2834A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CCF286-11CA-E86F-0320-89C7ECBF3A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EE681-E1D8-310E-800F-D14944B01A02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45C4CB-4D6C-CEE2-7D02-997E561D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09" y="403320"/>
            <a:ext cx="6137038" cy="2558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F1CEFB-9D65-6DA9-7704-735FE7CD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09" y="3112004"/>
            <a:ext cx="6137038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alpha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torch.rand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(batch,1,1,1)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radi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interpolaciju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prostorno-kanalno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interpolates.requires_grad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_(True)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potrebna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za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ulazu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, _ = D(interpolates) — 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vraća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scolar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+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grad_outputs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ones_like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autograd.grad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(...)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dobijaju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∂D/∂x.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gradients.view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(batch,-1).norm(2,dim=1) — norma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uzorku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((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- 1)**2).mean()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ovo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množi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λ 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cfg.lambda_gp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dodaje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d_loss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22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862E4A2-9074-8FCA-C689-F3F80A18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37D4057-5B3B-4185-EA50-CC582217D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767F67D2-FD47-FB17-CBF2-61B006B7A6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79884" y="1406325"/>
            <a:ext cx="7237395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Standardni</a:t>
            </a:r>
            <a:r>
              <a:rPr lang="en-US" dirty="0"/>
              <a:t> pattern: </a:t>
            </a:r>
            <a:r>
              <a:rPr lang="en-US" dirty="0" err="1"/>
              <a:t>ažurira</a:t>
            </a:r>
            <a:r>
              <a:rPr lang="en-US" dirty="0"/>
              <a:t> se </a:t>
            </a:r>
            <a:r>
              <a:rPr lang="en-US" dirty="0" err="1"/>
              <a:t>n_critic</a:t>
            </a:r>
            <a:r>
              <a:rPr lang="en-US" dirty="0"/>
              <a:t> puta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generator update-a.</a:t>
            </a:r>
          </a:p>
          <a:p>
            <a:endParaRPr lang="en-US" dirty="0"/>
          </a:p>
          <a:p>
            <a:r>
              <a:rPr lang="en-US" b="1" dirty="0" err="1"/>
              <a:t>Matematička</a:t>
            </a:r>
            <a:r>
              <a:rPr lang="en-US" b="1" dirty="0"/>
              <a:t> </a:t>
            </a:r>
            <a:r>
              <a:rPr lang="en-US" b="1" dirty="0" err="1"/>
              <a:t>osnova</a:t>
            </a:r>
            <a:r>
              <a:rPr lang="en-US" b="1" dirty="0"/>
              <a:t>: Kantorovich-Rubinstein </a:t>
            </a:r>
            <a:r>
              <a:rPr lang="en-US" b="1" dirty="0" err="1"/>
              <a:t>dualitet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Wasserstein-1 </a:t>
            </a:r>
            <a:r>
              <a:rPr lang="en-US" dirty="0" err="1"/>
              <a:t>distanca</a:t>
            </a:r>
            <a:r>
              <a:rPr lang="en-US" dirty="0"/>
              <a:t> se </a:t>
            </a:r>
            <a:r>
              <a:rPr lang="en-US" dirty="0" err="1"/>
              <a:t>definiše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Kantorovich-Rubinstein </a:t>
            </a:r>
            <a:r>
              <a:rPr lang="en-US" dirty="0" err="1"/>
              <a:t>dualiteta</a:t>
            </a:r>
            <a:r>
              <a:rPr lang="en-US" dirty="0"/>
              <a:t>:</a:t>
            </a:r>
          </a:p>
          <a:p>
            <a:endParaRPr lang="en-US" dirty="0"/>
          </a:p>
          <a:p>
            <a:pPr algn="ctr"/>
            <a:r>
              <a:rPr lang="en-US" sz="1600" dirty="0"/>
              <a:t>W(</a:t>
            </a:r>
            <a:r>
              <a:rPr lang="en-US" sz="1600" dirty="0" err="1"/>
              <a:t>ℙ_r</a:t>
            </a:r>
            <a:r>
              <a:rPr lang="en-US" sz="1600" dirty="0"/>
              <a:t>, </a:t>
            </a:r>
            <a:r>
              <a:rPr lang="en-US" sz="1600" dirty="0" err="1"/>
              <a:t>ℙ_g</a:t>
            </a:r>
            <a:r>
              <a:rPr lang="en-US" sz="1600" dirty="0"/>
              <a:t>) = sup_{‖</a:t>
            </a:r>
            <a:r>
              <a:rPr lang="en-US" sz="1600" dirty="0" err="1"/>
              <a:t>f‖_L</a:t>
            </a:r>
            <a:r>
              <a:rPr lang="en-US" sz="1600" dirty="0"/>
              <a:t> ≤ 1} 𝔼_{</a:t>
            </a:r>
            <a:r>
              <a:rPr lang="en-US" sz="1600" dirty="0" err="1"/>
              <a:t>x∼ℙ_r</a:t>
            </a:r>
            <a:r>
              <a:rPr lang="en-US" sz="1600" dirty="0"/>
              <a:t>}[f(x)] - 𝔼_{</a:t>
            </a:r>
            <a:r>
              <a:rPr lang="en-US" sz="1600" dirty="0" err="1"/>
              <a:t>x∼ℙ_g</a:t>
            </a:r>
            <a:r>
              <a:rPr lang="en-US" sz="1600" dirty="0"/>
              <a:t>}[f(x)]</a:t>
            </a:r>
          </a:p>
          <a:p>
            <a:pPr algn="ctr"/>
            <a:endParaRPr lang="en-US" dirty="0"/>
          </a:p>
          <a:p>
            <a:r>
              <a:rPr lang="en-US" dirty="0" err="1"/>
              <a:t>Ovdje</a:t>
            </a:r>
            <a:r>
              <a:rPr lang="en-US" dirty="0"/>
              <a:t> supremum se </a:t>
            </a:r>
            <a:r>
              <a:rPr lang="en-US" dirty="0" err="1"/>
              <a:t>uzima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svim</a:t>
            </a:r>
            <a:r>
              <a:rPr lang="en-US" dirty="0"/>
              <a:t> </a:t>
            </a:r>
            <a:r>
              <a:rPr lang="en-US" b="1" dirty="0"/>
              <a:t>1-Lipschitz </a:t>
            </a:r>
            <a:r>
              <a:rPr lang="en-US" b="1" dirty="0" err="1"/>
              <a:t>funkcijama</a:t>
            </a:r>
            <a:r>
              <a:rPr lang="en-US" dirty="0"/>
              <a:t>. </a:t>
            </a:r>
            <a:r>
              <a:rPr lang="en-US" dirty="0" err="1"/>
              <a:t>Diskriminator</a:t>
            </a:r>
            <a:r>
              <a:rPr lang="en-US" dirty="0"/>
              <a:t> (critic) u</a:t>
            </a:r>
          </a:p>
          <a:p>
            <a:r>
              <a:rPr lang="en-US" dirty="0"/>
              <a:t>WGAN-u </a:t>
            </a:r>
            <a:r>
              <a:rPr lang="en-US" dirty="0" err="1"/>
              <a:t>aproksimira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Lipschitz </a:t>
            </a:r>
            <a:r>
              <a:rPr lang="en-US" dirty="0" err="1"/>
              <a:t>funkciju</a:t>
            </a:r>
            <a:r>
              <a:rPr lang="en-US" dirty="0"/>
              <a:t> f. Da bi </a:t>
            </a:r>
            <a:r>
              <a:rPr lang="en-US" dirty="0" err="1"/>
              <a:t>kritik</a:t>
            </a:r>
            <a:r>
              <a:rPr lang="en-US" dirty="0"/>
              <a:t> bio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aproksimator</a:t>
            </a:r>
            <a:r>
              <a:rPr lang="en-US" dirty="0"/>
              <a:t>,</a:t>
            </a:r>
          </a:p>
          <a:p>
            <a:r>
              <a:rPr lang="en-US" dirty="0"/>
              <a:t>mora </a:t>
            </a:r>
            <a:r>
              <a:rPr lang="en-US" dirty="0" err="1"/>
              <a:t>biti</a:t>
            </a:r>
            <a:r>
              <a:rPr lang="en-US" dirty="0"/>
              <a:t> </a:t>
            </a:r>
            <a:r>
              <a:rPr lang="en-US" b="1" dirty="0"/>
              <a:t>dobro </a:t>
            </a:r>
            <a:r>
              <a:rPr lang="en-US" b="1" dirty="0" err="1"/>
              <a:t>optimizovan</a:t>
            </a:r>
            <a:r>
              <a:rPr lang="en-US" dirty="0"/>
              <a:t> 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za </a:t>
            </a:r>
            <a:r>
              <a:rPr lang="en-US" dirty="0" err="1"/>
              <a:t>treniranje</a:t>
            </a:r>
            <a:r>
              <a:rPr lang="en-US" dirty="0"/>
              <a:t> </a:t>
            </a:r>
            <a:r>
              <a:rPr lang="en-US" dirty="0" err="1"/>
              <a:t>generatora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B7ABE0-5E8B-359B-25DA-A2EDF1E3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FD42C0-F980-35B2-D275-F961ABB0FA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17390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505F72EB-9A51-91A9-80C5-44A77242E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BBEB85C-8F83-26E9-F092-18835756FF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AB41B1AB-DF56-409E-9BBA-47C69D2BE1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79884" y="2207419"/>
            <a:ext cx="7237395" cy="2276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err="1"/>
              <a:t>Analogija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Zamislite</a:t>
            </a:r>
            <a:r>
              <a:rPr lang="en-US" dirty="0"/>
              <a:t> da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), a generator</a:t>
            </a:r>
          </a:p>
          <a:p>
            <a:r>
              <a:rPr lang="en-US" dirty="0" err="1"/>
              <a:t>pokušava</a:t>
            </a:r>
            <a:r>
              <a:rPr lang="en-US" dirty="0"/>
              <a:t> da </a:t>
            </a:r>
            <a:r>
              <a:rPr lang="en-US" dirty="0" err="1"/>
              <a:t>nacrta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student). </a:t>
            </a:r>
            <a:r>
              <a:rPr lang="en-US" dirty="0" err="1"/>
              <a:t>Studentu</a:t>
            </a:r>
            <a:r>
              <a:rPr lang="en-US" dirty="0"/>
              <a:t> je </a:t>
            </a:r>
            <a:r>
              <a:rPr lang="en-US" dirty="0" err="1"/>
              <a:t>korisnije</a:t>
            </a:r>
            <a:r>
              <a:rPr lang="en-US" dirty="0"/>
              <a:t> </a:t>
            </a:r>
            <a:r>
              <a:rPr lang="en-US" dirty="0" err="1"/>
              <a:t>dobijati</a:t>
            </a:r>
            <a:r>
              <a:rPr lang="en-US" dirty="0"/>
              <a:t> </a:t>
            </a:r>
            <a:r>
              <a:rPr lang="en-US" dirty="0" err="1"/>
              <a:t>povratne</a:t>
            </a:r>
            <a:endParaRPr lang="en-US" dirty="0"/>
          </a:p>
          <a:p>
            <a:r>
              <a:rPr lang="en-US" dirty="0" err="1"/>
              <a:t>informacije</a:t>
            </a:r>
            <a:r>
              <a:rPr lang="en-US" dirty="0"/>
              <a:t> od </a:t>
            </a:r>
            <a:r>
              <a:rPr lang="en-US" b="1" dirty="0" err="1"/>
              <a:t>iskusnog</a:t>
            </a:r>
            <a:r>
              <a:rPr lang="en-US" b="1" dirty="0"/>
              <a:t> </a:t>
            </a:r>
            <a:r>
              <a:rPr lang="en-US" b="1" dirty="0" err="1"/>
              <a:t>profesora</a:t>
            </a:r>
            <a:r>
              <a:rPr lang="en-US" dirty="0"/>
              <a:t> </a:t>
            </a:r>
            <a:r>
              <a:rPr lang="en-US" dirty="0" err="1"/>
              <a:t>nego</a:t>
            </a:r>
            <a:r>
              <a:rPr lang="en-US" dirty="0"/>
              <a:t> od </a:t>
            </a:r>
            <a:r>
              <a:rPr lang="en-US" dirty="0" err="1"/>
              <a:t>nekoga</a:t>
            </a:r>
            <a:r>
              <a:rPr lang="en-US" dirty="0"/>
              <a:t> ko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14AB16-C5F0-7D49-FF2E-A57A2883886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D2ADB64-B6ED-8BB5-A6BE-971DDA93154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67068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D538200-AFB5-556B-B475-89000212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EEFB16CC-33CB-0D16-F20E-42DEE61345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725" y="854245"/>
            <a:ext cx="2978211" cy="362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petlje</a:t>
            </a:r>
            <a:r>
              <a:rPr lang="en-US" dirty="0"/>
              <a:t>: </a:t>
            </a:r>
            <a:r>
              <a:rPr lang="en-US" dirty="0" err="1"/>
              <a:t>Izračun</a:t>
            </a:r>
            <a:r>
              <a:rPr lang="en-US" dirty="0"/>
              <a:t> </a:t>
            </a:r>
            <a:r>
              <a:rPr lang="en-US" dirty="0" err="1"/>
              <a:t>d_loss</a:t>
            </a:r>
            <a:r>
              <a:rPr lang="en-US" dirty="0"/>
              <a:t> (E[fake] - E[real] + </a:t>
            </a:r>
            <a:r>
              <a:rPr lang="el-GR" dirty="0"/>
              <a:t>λ </a:t>
            </a:r>
            <a:r>
              <a:rPr lang="en-US" dirty="0"/>
              <a:t>GP) → </a:t>
            </a:r>
            <a:r>
              <a:rPr lang="en-US" dirty="0" err="1"/>
              <a:t>d_loss.backward</a:t>
            </a:r>
            <a:r>
              <a:rPr lang="en-US" dirty="0"/>
              <a:t>() → </a:t>
            </a:r>
            <a:r>
              <a:rPr lang="en-US" dirty="0" err="1"/>
              <a:t>opt_D.step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Svakih</a:t>
            </a:r>
            <a:r>
              <a:rPr lang="en-US" dirty="0"/>
              <a:t> 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update generator-a: </a:t>
            </a:r>
          </a:p>
          <a:p>
            <a:pPr marL="0" indent="0"/>
            <a:r>
              <a:rPr lang="en-US" dirty="0" err="1"/>
              <a:t>g_loss</a:t>
            </a:r>
            <a:r>
              <a:rPr lang="en-US" dirty="0"/>
              <a:t> = -D(G(z)).mean() → </a:t>
            </a:r>
            <a:r>
              <a:rPr lang="en-US" dirty="0" err="1"/>
              <a:t>g_loss.backward</a:t>
            </a:r>
            <a:r>
              <a:rPr lang="en-US" dirty="0"/>
              <a:t>() → </a:t>
            </a:r>
            <a:r>
              <a:rPr lang="en-US" dirty="0" err="1"/>
              <a:t>opt_G.step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Rangiranje</a:t>
            </a:r>
            <a:r>
              <a:rPr lang="en-US" dirty="0"/>
              <a:t>: </a:t>
            </a:r>
            <a:r>
              <a:rPr lang="en-US" dirty="0" err="1"/>
              <a:t>kritičar</a:t>
            </a:r>
            <a:r>
              <a:rPr lang="en-US" dirty="0"/>
              <a:t>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procjeni</a:t>
            </a:r>
            <a:r>
              <a:rPr lang="en-US" dirty="0"/>
              <a:t> Wasserstein </a:t>
            </a:r>
            <a:r>
              <a:rPr lang="en-US" dirty="0" err="1"/>
              <a:t>razliku</a:t>
            </a:r>
            <a:r>
              <a:rPr lang="en-US" dirty="0"/>
              <a:t>; generator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poveća</a:t>
            </a:r>
            <a:r>
              <a:rPr lang="en-US" dirty="0"/>
              <a:t> D(G(z)).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78A035-DAA7-9F10-51AE-5DE13D9456A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EDEEF7F-5E22-9267-BD9F-9D2211237637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9EE335-A3BC-0AC0-B8C8-D6568A45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645706"/>
            <a:ext cx="5595845" cy="37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3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A2654CE6-7588-0BA0-8904-316B337C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026FEEC-03B2-16B6-7808-D2300F6187F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B13CC-1214-22C3-C9EB-31CFEA5ED01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31F565-50AE-92B3-860D-40A77AEB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1049975"/>
            <a:ext cx="2675353" cy="267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2F6B5-13A5-377F-4323-9B09833E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87" y="1049975"/>
            <a:ext cx="2675358" cy="2675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76C58-3B9B-6AAB-AD2B-750E222C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46" y="1049975"/>
            <a:ext cx="2675358" cy="2675358"/>
          </a:xfrm>
          <a:prstGeom prst="rect">
            <a:avLst/>
          </a:prstGeom>
        </p:spPr>
      </p:pic>
      <p:cxnSp>
        <p:nvCxnSpPr>
          <p:cNvPr id="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1AF2C3-D9D1-EA5A-49AB-5F89FDD19001}"/>
              </a:ext>
            </a:extLst>
          </p:cNvPr>
          <p:cNvCxnSpPr/>
          <p:nvPr/>
        </p:nvCxnSpPr>
        <p:spPr>
          <a:xfrm>
            <a:off x="2779191" y="2392510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FA59E7-790A-1139-4338-3ED9584E8E70}"/>
              </a:ext>
            </a:extLst>
          </p:cNvPr>
          <p:cNvCxnSpPr>
            <a:cxnSpLocks/>
          </p:cNvCxnSpPr>
          <p:nvPr/>
        </p:nvCxnSpPr>
        <p:spPr>
          <a:xfrm>
            <a:off x="5957091" y="2385737"/>
            <a:ext cx="38597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4223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51FBE8CD-72BA-4193-58A5-E2C75A80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23A573-B685-6BF9-1A85-388D2DB355E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CF9B21-258D-70B2-7838-5FCA5CE38649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0984B9-3BB0-B841-1916-8BC4BC56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945" y="389606"/>
            <a:ext cx="4325476" cy="4262888"/>
          </a:xfrm>
          <a:prstGeom prst="rect">
            <a:avLst/>
          </a:prstGeom>
        </p:spPr>
      </p:pic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C748B074-58D8-DF40-F98B-AAC59F34F8AF}"/>
              </a:ext>
            </a:extLst>
          </p:cNvPr>
          <p:cNvCxnSpPr>
            <a:cxnSpLocks/>
          </p:cNvCxnSpPr>
          <p:nvPr/>
        </p:nvCxnSpPr>
        <p:spPr>
          <a:xfrm>
            <a:off x="5113421" y="22460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E3AAA-8A7C-EBE0-63C0-A8C6294B2C92}"/>
              </a:ext>
            </a:extLst>
          </p:cNvPr>
          <p:cNvSpPr txBox="1"/>
          <p:nvPr/>
        </p:nvSpPr>
        <p:spPr>
          <a:xfrm>
            <a:off x="6144791" y="630238"/>
            <a:ext cx="244541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Arhitektura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enkodera</a:t>
            </a:r>
            <a:r>
              <a:rPr lang="en-US" sz="1200" dirty="0">
                <a:latin typeface="Gideon Roman" panose="020B0604020202020204" charset="0"/>
              </a:rPr>
              <a:t> je </a:t>
            </a:r>
            <a:r>
              <a:rPr lang="en-US" sz="1200" dirty="0" err="1">
                <a:latin typeface="Gideon Roman" panose="020B0604020202020204" charset="0"/>
              </a:rPr>
              <a:t>simetrična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generatoru</a:t>
            </a:r>
            <a:r>
              <a:rPr lang="en-US" sz="1200" dirty="0">
                <a:latin typeface="Gideon Roman" panose="020B0604020202020204" charset="0"/>
              </a:rPr>
              <a:t>: </a:t>
            </a:r>
          </a:p>
          <a:p>
            <a:r>
              <a:rPr lang="en-US" sz="1200" dirty="0" err="1">
                <a:latin typeface="Gideon Roman" panose="020B0604020202020204" charset="0"/>
              </a:rPr>
              <a:t>niz</a:t>
            </a:r>
            <a:r>
              <a:rPr lang="en-US" sz="1200" dirty="0">
                <a:latin typeface="Gideon Roman" panose="020B0604020202020204" charset="0"/>
              </a:rPr>
              <a:t> Conv2d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InstanceNorm</a:t>
            </a:r>
            <a:r>
              <a:rPr lang="en-US" sz="1200" dirty="0">
                <a:latin typeface="Gideon Roman" panose="020B0604020202020204" charset="0"/>
              </a:rPr>
              <a:t> + </a:t>
            </a:r>
            <a:r>
              <a:rPr lang="en-US" sz="1200" dirty="0" err="1">
                <a:latin typeface="Gideon Roman" panose="020B0604020202020204" charset="0"/>
              </a:rPr>
              <a:t>LeakyReLU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kraju</a:t>
            </a:r>
            <a:r>
              <a:rPr lang="en-US" sz="1200" dirty="0">
                <a:latin typeface="Gideon Roman" panose="020B0604020202020204" charset="0"/>
              </a:rPr>
              <a:t> fc u latent dim </a:t>
            </a:r>
            <a:r>
              <a:rPr lang="en-US" sz="1200" dirty="0" err="1">
                <a:latin typeface="Gideon Roman" panose="020B0604020202020204" charset="0"/>
              </a:rPr>
              <a:t>nz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tanh.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ograničava</a:t>
            </a:r>
            <a:r>
              <a:rPr lang="en-US" sz="1200" dirty="0">
                <a:latin typeface="Gideon Roman" panose="020B0604020202020204" charset="0"/>
              </a:rPr>
              <a:t> z-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u (−1,1) — </a:t>
            </a:r>
            <a:r>
              <a:rPr lang="en-US" sz="1200" dirty="0" err="1">
                <a:latin typeface="Gideon Roman" panose="020B0604020202020204" charset="0"/>
              </a:rPr>
              <a:t>empirijski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jer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latentni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tokom</a:t>
            </a:r>
            <a:r>
              <a:rPr lang="en-US" sz="1200" dirty="0">
                <a:latin typeface="Gideon Roman" panose="020B0604020202020204" charset="0"/>
              </a:rPr>
              <a:t> G </a:t>
            </a:r>
            <a:r>
              <a:rPr lang="en-US" sz="1200" dirty="0" err="1">
                <a:latin typeface="Gideon Roman" panose="020B0604020202020204" charset="0"/>
              </a:rPr>
              <a:t>treniranja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pokriva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centralnu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zonu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distribucije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: </a:t>
            </a:r>
            <a:r>
              <a:rPr lang="en-US" sz="1200" dirty="0" err="1">
                <a:latin typeface="Gideon Roman" panose="020B0604020202020204" charset="0"/>
              </a:rPr>
              <a:t>opt_E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minimizuje</a:t>
            </a:r>
            <a:r>
              <a:rPr lang="en-US" sz="1200" dirty="0">
                <a:latin typeface="Gideon Roman" panose="020B0604020202020204" charset="0"/>
              </a:rPr>
              <a:t> </a:t>
            </a:r>
          </a:p>
          <a:p>
            <a:r>
              <a:rPr lang="en-US" sz="1200" dirty="0">
                <a:latin typeface="Gideon Roman" panose="020B0604020202020204" charset="0"/>
              </a:rPr>
              <a:t>loss = </a:t>
            </a:r>
            <a:r>
              <a:rPr lang="en-US" sz="1200" dirty="0" err="1">
                <a:latin typeface="Gideon Roman" panose="020B0604020202020204" charset="0"/>
              </a:rPr>
              <a:t>loss_rec</a:t>
            </a:r>
            <a:r>
              <a:rPr lang="en-US" sz="1200" dirty="0">
                <a:latin typeface="Gideon Roman" panose="020B0604020202020204" charset="0"/>
              </a:rPr>
              <a:t> + kappa *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sumira</a:t>
            </a:r>
            <a:r>
              <a:rPr lang="en-US" sz="1200" dirty="0">
                <a:latin typeface="Gideon Roman" panose="020B0604020202020204" charset="0"/>
              </a:rPr>
              <a:t> MSE </a:t>
            </a:r>
            <a:r>
              <a:rPr lang="en-US" sz="1200" dirty="0" err="1">
                <a:latin typeface="Gideon Roman" panose="020B0604020202020204" charset="0"/>
              </a:rPr>
              <a:t>između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flattenovanih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diskriminatornih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mapa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61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2B02B7B8-8DC6-4619-4724-F8549A3A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FA69E0-90D6-2F15-FE35-95FF4D63C21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EBBE23-A146-E33D-D9F5-C4536AFFC78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/>
                  <a:t>Reconstruction Loss (</a:t>
                </a:r>
                <a:r>
                  <a:rPr lang="en-US" b="1" dirty="0" err="1"/>
                  <a:t>L_rec</a:t>
                </a:r>
                <a:r>
                  <a:rPr lang="en-US" b="1" dirty="0"/>
                  <a:t>)</a:t>
                </a:r>
                <a:endParaRPr lang="en-US" dirty="0"/>
              </a:p>
              <a:p>
                <a:r>
                  <a:rPr lang="en-US" dirty="0" err="1"/>
                  <a:t>loss_rec</a:t>
                </a:r>
                <a:r>
                  <a:rPr lang="en-US" dirty="0"/>
                  <a:t> = </a:t>
                </a:r>
                <a:r>
                  <a:rPr lang="en-US" dirty="0" err="1"/>
                  <a:t>F.mse_loss</a:t>
                </a:r>
                <a:r>
                  <a:rPr lang="en-US" dirty="0"/>
                  <a:t>(recon, </a:t>
                </a:r>
                <a:r>
                  <a:rPr lang="en-US" dirty="0" err="1"/>
                  <a:t>imgs</a:t>
                </a:r>
                <a:r>
                  <a:rPr lang="en-US" dirty="0"/>
                  <a:t>)</a:t>
                </a:r>
              </a:p>
              <a:p>
                <a:r>
                  <a:rPr lang="en-US" b="1" dirty="0" err="1"/>
                  <a:t>Matematički</a:t>
                </a:r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 err="1"/>
                  <a:t>L_rec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a:rPr lang="en-US"/>
                          <m:t>1</m:t>
                        </m:r>
                      </m:num>
                      <m:den>
                        <m:r>
                          <a:rPr lang="en-US"/>
                          <m:t>𝑁</m:t>
                        </m:r>
                      </m:den>
                    </m:f>
                    <m:r>
                      <a:rPr lang="en-US"/>
                      <m:t>⋅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𝛴</m:t>
                        </m:r>
                      </m:e>
                      <m:sub>
                        <m:r>
                          <a:rPr lang="en-US"/>
                          <m:t>𝑖</m:t>
                        </m:r>
                      </m:sub>
                    </m:sSub>
                    <m:sSup>
                      <m:sSupPr>
                        <m:ctrlPr>
                          <a:rPr lang="en-US"/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𝑥</m:t>
                                </m:r>
                              </m:e>
                              <m:sub>
                                <m:r>
                                  <a:rPr lang="en-US"/>
                                  <m:t>𝑖</m:t>
                                </m:r>
                              </m:sub>
                            </m:sSub>
                            <m:r>
                              <a:rPr lang="en-US"/>
                              <m:t>−</m:t>
                            </m:r>
                            <m:r>
                              <a:rPr lang="en-US"/>
                              <m:t>𝐺</m:t>
                            </m:r>
                            <m:d>
                              <m:dPr>
                                <m:ctrlPr>
                                  <a:rPr lang="en-US"/>
                                </m:ctrlPr>
                              </m:dPr>
                              <m:e>
                                <m:r>
                                  <a:rPr lang="en-US"/>
                                  <m:t>𝐸</m:t>
                                </m:r>
                                <m:d>
                                  <m:dPr>
                                    <m:ctrlPr>
                                      <a:rPr lang="en-US"/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/>
                                        </m:ctrlPr>
                                      </m:sSubPr>
                                      <m:e>
                                        <m:r>
                                          <a:rPr lang="en-US"/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/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/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gde</a:t>
                </a:r>
                <a:r>
                  <a:rPr lang="en-US" dirty="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je </a:t>
                </a:r>
                <a:r>
                  <a:rPr lang="en-US" dirty="0" err="1"/>
                  <a:t>ulazna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endParaRPr lang="en-US" dirty="0"/>
              </a:p>
              <a:p>
                <a:r>
                  <a:rPr lang="en-US" b="1" dirty="0" err="1"/>
                  <a:t>Značenje</a:t>
                </a:r>
                <a:r>
                  <a:rPr lang="en-US" b="1" dirty="0"/>
                  <a:t>:</a:t>
                </a:r>
                <a:endParaRPr lang="en-US" dirty="0"/>
              </a:p>
              <a:p>
                <a:pPr lvl="0"/>
                <a:r>
                  <a:rPr lang="en-US" dirty="0" err="1"/>
                  <a:t>Kažnjava</a:t>
                </a:r>
                <a:r>
                  <a:rPr lang="en-US" dirty="0"/>
                  <a:t> </a:t>
                </a:r>
                <a:r>
                  <a:rPr lang="en-US" dirty="0" err="1"/>
                  <a:t>razlike</a:t>
                </a:r>
                <a:r>
                  <a:rPr lang="en-US" dirty="0"/>
                  <a:t> 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originala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rekonstrukcije</a:t>
                </a:r>
                <a:endParaRPr lang="en-US" dirty="0"/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normalne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mali</a:t>
                </a:r>
                <a:r>
                  <a:rPr lang="en-US" dirty="0"/>
                  <a:t> loss (dobra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anomalne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veliki</a:t>
                </a:r>
                <a:r>
                  <a:rPr lang="en-US" dirty="0"/>
                  <a:t> loss (</a:t>
                </a:r>
                <a:r>
                  <a:rPr lang="en-US" dirty="0" err="1"/>
                  <a:t>loša</a:t>
                </a:r>
                <a:r>
                  <a:rPr lang="en-US" dirty="0"/>
                  <a:t>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15B634-D545-FED5-D120-8D598C0E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55" y="319127"/>
            <a:ext cx="4470457" cy="42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3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116062-7756-2FF4-40FE-4D865C1A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8972B44-C944-5A5D-6C6D-ED6D0AF0BD13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D599F5-A086-8EBB-0B90-B4F80275649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129358-4824-3DF7-1563-CA745C41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" y="2143425"/>
            <a:ext cx="9010123" cy="2265501"/>
          </a:xfrm>
          <a:prstGeom prst="rect">
            <a:avLst/>
          </a:prstGeom>
        </p:spPr>
      </p:pic>
      <p:pic>
        <p:nvPicPr>
          <p:cNvPr id="10242" name="Picture 2" descr="image_2023-12-05_154102826">
            <a:extLst>
              <a:ext uri="{FF2B5EF4-FFF2-40B4-BE49-F238E27FC236}">
                <a16:creationId xmlns:a16="http://schemas.microsoft.com/office/drawing/2014/main" id="{2F7437F9-829D-D348-C749-C1FE7169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45" y="194849"/>
            <a:ext cx="5974081" cy="19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7BD6DF-DF02-2EFE-5F1E-CBE63C48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5C76448-1F0B-FC2A-3129-B72B5D7C6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Anomaly score: formula i interpretacija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B17E3C-7408-D46B-FD1E-6F236C76B56A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F0FEF9D-7D90-B359-9BB1-3ABF3F76863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504599"/>
                <a:ext cx="8320958" cy="21343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Pixel residual   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AR(x)</a:t>
                </a:r>
                <a:r>
                  <a:rPr lang="en-US" altLang="en-US" sz="16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0" lang="en-US" altLang="en-US" sz="16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6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0" lang="en-US" altLang="en-US" sz="16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6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Discriminator feature residual: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kumimoji="0" lang="en-US" altLang="en-US" sz="15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5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0" lang="en-US" altLang="en-US" sz="15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1500" b="0" i="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Konačni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AnoGAN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score: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A(x)= AR(x) + </a:t>
                </a:r>
                <a:r>
                  <a:rPr kumimoji="0" lang="en-US" altLang="en-US" sz="15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κ⋅AD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(x).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Tumačenje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: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AR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generator ne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može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lokaciju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lokalna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anomalija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diskriminatorovi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feature-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prostori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razlikuju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realnu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sliku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semantička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/ perceptual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.</a:t>
                </a:r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504599"/>
                <a:ext cx="8320958" cy="2134302"/>
              </a:xfrm>
              <a:prstGeom prst="rect">
                <a:avLst/>
              </a:prstGeom>
              <a:blipFill>
                <a:blip r:embed="rId3"/>
                <a:stretch>
                  <a:fillRect l="-147" b="-22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64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D947A-A976-E3EE-81F7-7A707CB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1149666"/>
            <a:ext cx="3089801" cy="247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9D416-4401-09F3-AA50-DCBDC47B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42" y="512343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DAF79-69DC-A6DE-D376-CF0617113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296" y="524626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CBD1C-9A35-5915-C223-9BCAA261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778" y="527674"/>
            <a:ext cx="1216152" cy="1216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188E-6F9C-C98E-9FB9-FE74178F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342" y="1948023"/>
            <a:ext cx="1216152" cy="1216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7813A9-2792-ADE9-E903-48C4B3657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730" y="1942598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D905A-0241-4323-0088-6F43C43EE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296" y="1935825"/>
            <a:ext cx="12192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A09F65-F7BB-3499-0A93-63878CA42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730" y="3359037"/>
            <a:ext cx="1219200" cy="121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FA91A8-E3A5-CAE3-81DD-11B376B00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294" y="3360570"/>
            <a:ext cx="1219200" cy="121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32AAA1-79FA-1B86-57ED-B3B433486A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7296" y="3360570"/>
            <a:ext cx="1219200" cy="1219200"/>
          </a:xfrm>
          <a:prstGeom prst="rect">
            <a:avLst/>
          </a:prstGeom>
        </p:spPr>
      </p:pic>
      <p:cxnSp>
        <p:nvCxnSpPr>
          <p:cNvPr id="2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E181414-C00E-2BFA-FA9B-E327D3415B32}"/>
              </a:ext>
            </a:extLst>
          </p:cNvPr>
          <p:cNvCxnSpPr/>
          <p:nvPr/>
        </p:nvCxnSpPr>
        <p:spPr>
          <a:xfrm>
            <a:off x="3443807" y="2445822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4132566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820432" y="591407"/>
            <a:ext cx="4075777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/>
              <a:t>Spatial Transformer</a:t>
            </a:r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496222" y="2060723"/>
            <a:ext cx="4075778" cy="22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r>
              <a:rPr lang="en-US" dirty="0"/>
              <a:t>model koji </a:t>
            </a: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geometrijsku</a:t>
            </a:r>
            <a:r>
              <a:rPr lang="en-US" dirty="0"/>
              <a:t> </a:t>
            </a:r>
            <a:r>
              <a:rPr lang="en-US" dirty="0" err="1"/>
              <a:t>transformaciju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prostornu</a:t>
            </a:r>
            <a:r>
              <a:rPr lang="en-US" dirty="0"/>
              <a:t> </a:t>
            </a:r>
            <a:r>
              <a:rPr lang="en-US" dirty="0" err="1"/>
              <a:t>relaciju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regiona</a:t>
            </a:r>
            <a:r>
              <a:rPr lang="en-US" dirty="0"/>
              <a:t>; </a:t>
            </a:r>
            <a:r>
              <a:rPr lang="en-US" dirty="0" err="1"/>
              <a:t>pogodan</a:t>
            </a:r>
            <a:r>
              <a:rPr lang="en-US" dirty="0"/>
              <a:t> je za </a:t>
            </a:r>
            <a:r>
              <a:rPr lang="en-US" dirty="0" err="1"/>
              <a:t>hvatanje</a:t>
            </a:r>
            <a:r>
              <a:rPr lang="en-US" dirty="0"/>
              <a:t> </a:t>
            </a:r>
            <a:r>
              <a:rPr lang="en-US" dirty="0" err="1"/>
              <a:t>prostorne</a:t>
            </a:r>
            <a:r>
              <a:rPr lang="en-US" dirty="0"/>
              <a:t> </a:t>
            </a:r>
            <a:r>
              <a:rPr lang="en-US" dirty="0" err="1"/>
              <a:t>korespondencije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(</a:t>
            </a:r>
            <a:r>
              <a:rPr lang="en-US" dirty="0" err="1"/>
              <a:t>koristan</a:t>
            </a:r>
            <a:r>
              <a:rPr lang="en-US" dirty="0"/>
              <a:t> za </a:t>
            </a:r>
            <a:r>
              <a:rPr lang="en-US" dirty="0" err="1"/>
              <a:t>logičke</a:t>
            </a:r>
            <a:r>
              <a:rPr lang="en-US" dirty="0"/>
              <a:t> </a:t>
            </a:r>
            <a:r>
              <a:rPr lang="en-US" dirty="0" err="1"/>
              <a:t>anomalije</a:t>
            </a:r>
            <a:r>
              <a:rPr lang="en-US" dirty="0"/>
              <a:t>).</a:t>
            </a:r>
          </a:p>
          <a:p>
            <a:r>
              <a:rPr lang="en-US" dirty="0"/>
              <a:t>Ove </a:t>
            </a:r>
            <a:r>
              <a:rPr lang="en-US" dirty="0" err="1"/>
              <a:t>globalne</a:t>
            </a:r>
            <a:r>
              <a:rPr lang="en-US" dirty="0"/>
              <a:t> </a:t>
            </a:r>
            <a:r>
              <a:rPr lang="en-US" dirty="0" err="1"/>
              <a:t>reprezentacije</a:t>
            </a:r>
            <a:r>
              <a:rPr lang="en-US" dirty="0"/>
              <a:t> </a:t>
            </a:r>
            <a:r>
              <a:rPr lang="en-US" dirty="0" err="1"/>
              <a:t>hvataju</a:t>
            </a:r>
            <a:r>
              <a:rPr lang="en-US" dirty="0"/>
              <a:t> </a:t>
            </a:r>
            <a:r>
              <a:rPr lang="en-US" dirty="0" err="1"/>
              <a:t>semantičku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scene.</a:t>
            </a:r>
          </a:p>
        </p:txBody>
      </p:sp>
      <p:sp>
        <p:nvSpPr>
          <p:cNvPr id="4" name="Google Shape;641;p59">
            <a:extLst>
              <a:ext uri="{FF2B5EF4-FFF2-40B4-BE49-F238E27FC236}">
                <a16:creationId xmlns:a16="http://schemas.microsoft.com/office/drawing/2014/main" id="{7E3FA126-0F9E-AD1B-1F06-9F2267E47A01}"/>
              </a:ext>
            </a:extLst>
          </p:cNvPr>
          <p:cNvSpPr txBox="1">
            <a:spLocks/>
          </p:cNvSpPr>
          <p:nvPr/>
        </p:nvSpPr>
        <p:spPr>
          <a:xfrm>
            <a:off x="3101148" y="0"/>
            <a:ext cx="3836611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Globalni</a:t>
            </a:r>
            <a:r>
              <a:rPr lang="en-US" dirty="0"/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C4FBC-7FF6-2A10-3CA5-DF4012731975}"/>
              </a:ext>
            </a:extLst>
          </p:cNvPr>
          <p:cNvSpPr txBox="1"/>
          <p:nvPr/>
        </p:nvSpPr>
        <p:spPr>
          <a:xfrm>
            <a:off x="5433812" y="1336636"/>
            <a:ext cx="3007894" cy="272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Ovo je 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CNN + Spatial Attention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model koji: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Ekstraktuje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slike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Uči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prostorne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odnose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Fokusira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Globalno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sumira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finalni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vektor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C655A5D-A009-D1DC-F6F5-3BBB2363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CB68B4-3322-BFAD-F41B-246244E97D3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B8E1E36-7CFE-21C1-2830-0BB26CA8FAFA}"/>
              </a:ext>
            </a:extLst>
          </p:cNvPr>
          <p:cNvCxnSpPr/>
          <p:nvPr/>
        </p:nvCxnSpPr>
        <p:spPr>
          <a:xfrm>
            <a:off x="7620924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DF5705-E4F1-320B-66CD-4A0BA172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4189" y="427186"/>
            <a:ext cx="3480653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C142F2CE-602D-0DE0-F766-166BF0E50DC3}"/>
              </a:ext>
            </a:extLst>
          </p:cNvPr>
          <p:cNvCxnSpPr>
            <a:cxnSpLocks/>
          </p:cNvCxnSpPr>
          <p:nvPr/>
        </p:nvCxnSpPr>
        <p:spPr>
          <a:xfrm>
            <a:off x="4794502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249B134F-3674-496E-8403-9B26A275F816}"/>
              </a:ext>
            </a:extLst>
          </p:cNvPr>
          <p:cNvCxnSpPr>
            <a:cxnSpLocks/>
          </p:cNvCxnSpPr>
          <p:nvPr/>
        </p:nvCxnSpPr>
        <p:spPr>
          <a:xfrm>
            <a:off x="4790486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E4DBC630-FAC9-DA86-23DF-35E96D3AF053}"/>
              </a:ext>
            </a:extLst>
          </p:cNvPr>
          <p:cNvCxnSpPr>
            <a:cxnSpLocks/>
          </p:cNvCxnSpPr>
          <p:nvPr/>
        </p:nvCxnSpPr>
        <p:spPr>
          <a:xfrm>
            <a:off x="4762410" y="263136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8A062662-17C5-0490-0382-5A2A4E681AB3}"/>
              </a:ext>
            </a:extLst>
          </p:cNvPr>
          <p:cNvCxnSpPr>
            <a:cxnSpLocks/>
          </p:cNvCxnSpPr>
          <p:nvPr/>
        </p:nvCxnSpPr>
        <p:spPr>
          <a:xfrm>
            <a:off x="4794502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BC31B2-73E6-4A1F-C334-76050E5E30F5}"/>
              </a:ext>
            </a:extLst>
          </p:cNvPr>
          <p:cNvSpPr txBox="1"/>
          <p:nvPr/>
        </p:nvSpPr>
        <p:spPr>
          <a:xfrm>
            <a:off x="5687919" y="339689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Ulaz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 (batch, 3, H, W)</a:t>
            </a:r>
          </a:p>
          <a:p>
            <a:r>
              <a:rPr lang="en-US" dirty="0">
                <a:latin typeface="Gideon Roman" panose="020B0604020202020204" charset="0"/>
              </a:rPr>
              <a:t>H=W=128 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DC6E8-EABE-9BD0-CB39-ECAED426E27F}"/>
              </a:ext>
            </a:extLst>
          </p:cNvPr>
          <p:cNvSpPr txBox="1"/>
          <p:nvPr/>
        </p:nvSpPr>
        <p:spPr>
          <a:xfrm>
            <a:off x="5671346" y="906962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1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Osnovne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ivice</a:t>
            </a:r>
            <a:r>
              <a:rPr lang="en-US" dirty="0">
                <a:latin typeface="Gideon Roman" panose="020B0604020202020204" charset="0"/>
              </a:rPr>
              <a:t>, </a:t>
            </a:r>
            <a:r>
              <a:rPr lang="en-US" dirty="0" err="1">
                <a:latin typeface="Gideon Roman" panose="020B0604020202020204" charset="0"/>
              </a:rPr>
              <a:t>konture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493ED-0A58-CEB6-F2F6-4C8C9D163E59}"/>
              </a:ext>
            </a:extLst>
          </p:cNvPr>
          <p:cNvSpPr txBox="1"/>
          <p:nvPr/>
        </p:nvSpPr>
        <p:spPr>
          <a:xfrm>
            <a:off x="5671346" y="1707168"/>
            <a:ext cx="2556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2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Kombinacije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jednostavni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oblici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90C4B-046B-0BB2-8AC4-2E1CF2A83B5B}"/>
              </a:ext>
            </a:extLst>
          </p:cNvPr>
          <p:cNvSpPr txBox="1"/>
          <p:nvPr/>
        </p:nvSpPr>
        <p:spPr>
          <a:xfrm>
            <a:off x="5687919" y="2400198"/>
            <a:ext cx="27178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3 v</a:t>
            </a:r>
            <a:r>
              <a:rPr lang="pl-PL" dirty="0">
                <a:latin typeface="Gideon Roman" panose="020B0604020202020204" charset="0"/>
              </a:rPr>
              <a:t>idí: Kompleksni prostorni odnosi, globalna struktura</a:t>
            </a:r>
            <a:endParaRPr lang="en-US" dirty="0">
              <a:latin typeface="Gideon Roman" panose="020B0604020202020204" charset="0"/>
            </a:endParaRP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FE1DA2A5-B9A7-AA06-E6FF-8AA1B1C284C9}"/>
              </a:ext>
            </a:extLst>
          </p:cNvPr>
          <p:cNvCxnSpPr>
            <a:cxnSpLocks/>
          </p:cNvCxnSpPr>
          <p:nvPr/>
        </p:nvCxnSpPr>
        <p:spPr>
          <a:xfrm>
            <a:off x="4762410" y="3714081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127D5C-5215-73C2-12C1-44A8F2BC644D}"/>
              </a:ext>
            </a:extLst>
          </p:cNvPr>
          <p:cNvSpPr txBox="1"/>
          <p:nvPr/>
        </p:nvSpPr>
        <p:spPr>
          <a:xfrm>
            <a:off x="5643270" y="3103054"/>
            <a:ext cx="31349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deon Roman" panose="020B0604020202020204" charset="0"/>
              </a:rPr>
              <a:t>1x1 </a:t>
            </a:r>
            <a:r>
              <a:rPr lang="en-US" b="1" dirty="0" err="1">
                <a:latin typeface="Gideon Roman" panose="020B0604020202020204" charset="0"/>
              </a:rPr>
              <a:t>konvolucije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Kombinuju</a:t>
            </a:r>
            <a:r>
              <a:rPr lang="en-US" dirty="0">
                <a:latin typeface="Gideon Roman" panose="020B0604020202020204" charset="0"/>
              </a:rPr>
              <a:t> feature </a:t>
            </a:r>
            <a:r>
              <a:rPr lang="en-US" dirty="0" err="1">
                <a:latin typeface="Gideon Roman" panose="020B0604020202020204" charset="0"/>
              </a:rPr>
              <a:t>kanale</a:t>
            </a:r>
            <a:r>
              <a:rPr lang="en-US" dirty="0">
                <a:latin typeface="Gideon Roman" panose="020B0604020202020204" charset="0"/>
              </a:rPr>
              <a:t> NE </a:t>
            </a:r>
            <a:r>
              <a:rPr lang="en-US" dirty="0" err="1">
                <a:latin typeface="Gideon Roman" panose="020B0604020202020204" charset="0"/>
              </a:rPr>
              <a:t>menjajući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prostornu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rezoluciju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>
                <a:latin typeface="Gideon Roman" panose="020B0604020202020204" charset="0"/>
              </a:rPr>
              <a:t>Sigmoid:</a:t>
            </a:r>
            <a:r>
              <a:rPr lang="en-US" dirty="0">
                <a:latin typeface="Gideon Roman" panose="020B0604020202020204" charset="0"/>
              </a:rPr>
              <a:t> Output ∈ [0,1] = "</a:t>
            </a:r>
            <a:r>
              <a:rPr lang="en-US" dirty="0" err="1">
                <a:latin typeface="Gideon Roman" panose="020B0604020202020204" charset="0"/>
              </a:rPr>
              <a:t>važnost</a:t>
            </a:r>
            <a:r>
              <a:rPr lang="en-US" dirty="0">
                <a:latin typeface="Gideon Roman" panose="020B0604020202020204" charset="0"/>
              </a:rPr>
              <a:t>" </a:t>
            </a:r>
            <a:r>
              <a:rPr lang="en-US" dirty="0" err="1">
                <a:latin typeface="Gideon Roman" panose="020B0604020202020204" charset="0"/>
              </a:rPr>
              <a:t>svake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lokacije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 err="1">
                <a:latin typeface="Gideon Roman" panose="020B0604020202020204" charset="0"/>
              </a:rPr>
              <a:t>Rezultat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attention_map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maska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koja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pokazuje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koja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područja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su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važna</a:t>
            </a:r>
            <a:r>
              <a:rPr lang="en-US" b="1" dirty="0">
                <a:latin typeface="Gideon Roman" panose="020B0604020202020204" charset="0"/>
              </a:rPr>
              <a:t> za </a:t>
            </a:r>
            <a:r>
              <a:rPr lang="en-US" b="1" dirty="0" err="1">
                <a:latin typeface="Gideon Roman" panose="020B0604020202020204" charset="0"/>
              </a:rPr>
              <a:t>prostorne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odnose</a:t>
            </a:r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2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61CCFA6-1E87-4D70-A318-4453F3B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F4E9765C-AB6C-9E75-731D-EB318CA46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Mahalanobis globalni skor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DC7CA7-5487-8308-53C2-FB77CCA350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96EF73-03A8-94D9-2924-37111993675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Za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sve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trenirane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normalne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izračuna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se: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𝜇=𝐸[𝑓(𝑥)](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srednji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vektor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Σ=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Cov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(𝑓(𝑥))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</a:t>
                </a:r>
                <a:r>
                  <a:rPr lang="el-GR" altLang="en-US" sz="1300" i="0" baseline="30000" dirty="0">
                    <a:solidFill>
                      <a:schemeClr val="tx1"/>
                    </a:solidFill>
                    <a:latin typeface="Gideon Roman" panose="020B0604020202020204" charset="0"/>
                  </a:rPr>
                  <a:t>−1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inverz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;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regularizovati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ε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dijagonali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singularna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).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Mahalanobis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udaljenost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</a:p>
              <a:p>
                <a:pPr marL="0" indent="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1500" dirty="0" err="1"/>
                  <a:t>S</a:t>
                </a:r>
                <a:r>
                  <a:rPr lang="en-US" sz="1500" baseline="-25000" dirty="0" err="1"/>
                  <a:t>global</a:t>
                </a:r>
                <a:r>
                  <a:rPr lang="en-US" sz="1500" baseline="-25000" dirty="0"/>
                  <a:t> </a:t>
                </a:r>
                <a:r>
                  <a:rPr lang="en-US" sz="1500" dirty="0"/>
                  <a:t>(x)=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rad>
                  </m:oMath>
                </a14:m>
                <a:endParaRPr lang="en-US" sz="1500" dirty="0"/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Tumačenje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koliko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test embedding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neobičan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u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odnosu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raspodjelu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normalnih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embeddinga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vrijednosti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→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globalna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anomalija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</a:t>
                </a: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blipFill>
                <a:blip r:embed="rId3"/>
                <a:stretch>
                  <a:fillRect l="-147" b="-20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42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24F8B8B-2F81-EE16-0367-DF64AAD2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A1EB57F-8B57-40BF-8551-7B3BDEBF4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Kombinovanje</a:t>
            </a:r>
            <a:r>
              <a:rPr lang="en-US" dirty="0"/>
              <a:t> </a:t>
            </a:r>
            <a:r>
              <a:rPr lang="en-US" dirty="0" err="1"/>
              <a:t>lokalnog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BDC3F1-CEEB-69B7-C086-1828740DACEF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B21F93-C4E8-2EB7-BEB4-0EFAA9872E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35C13ADC-4BF8-265C-8696-EB82D1C7F1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786923"/>
            <a:ext cx="832095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Linearna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 err="1"/>
              <a:t>A</a:t>
            </a:r>
            <a:r>
              <a:rPr lang="en-US" sz="1800" baseline="-25000" dirty="0" err="1"/>
              <a:t>total</a:t>
            </a:r>
            <a:r>
              <a:rPr lang="en-US" sz="1800" baseline="-25000" dirty="0"/>
              <a:t> </a:t>
            </a:r>
            <a:r>
              <a:rPr lang="en-US" sz="1800" dirty="0"/>
              <a:t>= α*</a:t>
            </a:r>
            <a:r>
              <a:rPr lang="en-US" sz="1800" dirty="0" err="1"/>
              <a:t>A</a:t>
            </a:r>
            <a:r>
              <a:rPr lang="en-US" sz="1800" baseline="-25000" dirty="0" err="1"/>
              <a:t>fAnoGAN</a:t>
            </a:r>
            <a:r>
              <a:rPr lang="en-US" sz="1800" baseline="-25000" dirty="0"/>
              <a:t> </a:t>
            </a:r>
            <a:r>
              <a:rPr lang="en-US" sz="1800" dirty="0"/>
              <a:t>+ β*</a:t>
            </a:r>
            <a:r>
              <a:rPr lang="en-US" sz="1800" dirty="0" err="1"/>
              <a:t>S</a:t>
            </a:r>
            <a:r>
              <a:rPr lang="en-US" sz="1800" baseline="-25000" dirty="0" err="1"/>
              <a:t>global</a:t>
            </a:r>
            <a:r>
              <a:rPr lang="en-US" altLang="en-US" sz="1800" i="0" dirty="0">
                <a:solidFill>
                  <a:schemeClr val="tx1"/>
                </a:solidFill>
                <a:latin typeface="Gideon Roman" panose="020B0604020202020204" charset="0"/>
              </a:rPr>
              <a:t>​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birati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l-GR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α, β?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Validacioni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skup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prikazanim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primjerima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— grid search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bayesijanska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optimizacija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za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maksimalni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AUC.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kombinovanja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standardizovati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skorove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z-score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koristeći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mu_score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sigma_score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tako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da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skale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budu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kompatibilne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6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ABA1FB9-ECE0-9770-80A8-BB7B48A5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A8761FC-B5BD-66B5-CBBD-51F947793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2AC426-588C-1B3F-DCAC-2011D247944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212CA7-AFF2-9BFD-50A9-B28C038663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B1E2DF1F-4717-016B-D3DB-A8294C46B2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625338"/>
            <a:ext cx="8320958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heatmap:Izračuna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abs_residual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= | x - G(E(x)) | (po-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pikselno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što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vraća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tensor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oblika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(C, H, 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po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kanalima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mean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sum) da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jednokanalan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map (H,W).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(min–max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pomoću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statistike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opcionalno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primijeni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colormap (jet/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viridis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za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vizuelizaciju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radi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patch-based: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Svaki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svoj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residual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heatmap;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tačke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patcheva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nazad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originalnu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sliku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overlapom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), 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vrednosti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maksimum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prosjek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suma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pedesetnim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lokacijama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Rezultat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toplinska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pokazuje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gdje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je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najizraženija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93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D984372-C350-FE36-7EEC-A71C95D9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05D7EEAD-756E-C43E-E129-45A9C8121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E446E2-1C55-CF16-645D-727E07E2E3A0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1F3795F-8A3B-E7BC-7B31-C63163B0EEA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7D567B-7650-B982-6126-6FE02A1E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7" y="1587754"/>
            <a:ext cx="8049126" cy="2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2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0" name="Google Shape;610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355;p42">
            <a:extLst>
              <a:ext uri="{FF2B5EF4-FFF2-40B4-BE49-F238E27FC236}">
                <a16:creationId xmlns:a16="http://schemas.microsoft.com/office/drawing/2014/main" id="{A19BB568-857A-B548-CF70-D55D8F612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Konačne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pl-PL" dirty="0"/>
          </a:p>
        </p:txBody>
      </p:sp>
      <p:sp>
        <p:nvSpPr>
          <p:cNvPr id="15" name="Google Shape;944;p45">
            <a:extLst>
              <a:ext uri="{FF2B5EF4-FFF2-40B4-BE49-F238E27FC236}">
                <a16:creationId xmlns:a16="http://schemas.microsoft.com/office/drawing/2014/main" id="{5031DA6B-7653-049F-195A-E2AF66DAADC7}"/>
              </a:ext>
            </a:extLst>
          </p:cNvPr>
          <p:cNvSpPr/>
          <p:nvPr/>
        </p:nvSpPr>
        <p:spPr>
          <a:xfrm>
            <a:off x="2108386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6;p45">
            <a:extLst>
              <a:ext uri="{FF2B5EF4-FFF2-40B4-BE49-F238E27FC236}">
                <a16:creationId xmlns:a16="http://schemas.microsoft.com/office/drawing/2014/main" id="{845ECBD5-D4EC-95BC-1FBB-C036074CAC43}"/>
              </a:ext>
            </a:extLst>
          </p:cNvPr>
          <p:cNvSpPr/>
          <p:nvPr/>
        </p:nvSpPr>
        <p:spPr>
          <a:xfrm>
            <a:off x="5306783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947;p45">
            <a:extLst>
              <a:ext uri="{FF2B5EF4-FFF2-40B4-BE49-F238E27FC236}">
                <a16:creationId xmlns:a16="http://schemas.microsoft.com/office/drawing/2014/main" id="{37868F53-1B04-1D7B-A1DA-95336095BD42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H="1" flipV="1">
            <a:off x="2838201" y="2701500"/>
            <a:ext cx="37" cy="8783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952;p45">
            <a:extLst>
              <a:ext uri="{FF2B5EF4-FFF2-40B4-BE49-F238E27FC236}">
                <a16:creationId xmlns:a16="http://schemas.microsoft.com/office/drawing/2014/main" id="{F8CB68AF-BA79-E959-6E55-3DE3B40596BF}"/>
              </a:ext>
            </a:extLst>
          </p:cNvPr>
          <p:cNvSpPr/>
          <p:nvPr/>
        </p:nvSpPr>
        <p:spPr>
          <a:xfrm>
            <a:off x="2274509" y="1857924"/>
            <a:ext cx="1127370" cy="1126489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9;p45">
            <a:extLst>
              <a:ext uri="{FF2B5EF4-FFF2-40B4-BE49-F238E27FC236}">
                <a16:creationId xmlns:a16="http://schemas.microsoft.com/office/drawing/2014/main" id="{07E117D7-3A14-D222-356D-48D06A4116D8}"/>
              </a:ext>
            </a:extLst>
          </p:cNvPr>
          <p:cNvSpPr txBox="1">
            <a:spLocks/>
          </p:cNvSpPr>
          <p:nvPr/>
        </p:nvSpPr>
        <p:spPr>
          <a:xfrm>
            <a:off x="2380701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0.72</a:t>
            </a:r>
          </a:p>
        </p:txBody>
      </p:sp>
      <p:sp>
        <p:nvSpPr>
          <p:cNvPr id="23" name="Google Shape;948;p45">
            <a:extLst>
              <a:ext uri="{FF2B5EF4-FFF2-40B4-BE49-F238E27FC236}">
                <a16:creationId xmlns:a16="http://schemas.microsoft.com/office/drawing/2014/main" id="{442AFCEA-F3C1-D1E6-4B47-F937D3EBA533}"/>
              </a:ext>
            </a:extLst>
          </p:cNvPr>
          <p:cNvSpPr txBox="1">
            <a:spLocks/>
          </p:cNvSpPr>
          <p:nvPr/>
        </p:nvSpPr>
        <p:spPr>
          <a:xfrm>
            <a:off x="1658488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/>
              <a:t>F-</a:t>
            </a:r>
            <a:r>
              <a:rPr lang="en-US" sz="2000" dirty="0" err="1"/>
              <a:t>AnoGAN</a:t>
            </a:r>
            <a:endParaRPr lang="en-US" sz="2000" dirty="0"/>
          </a:p>
        </p:txBody>
      </p:sp>
      <p:sp>
        <p:nvSpPr>
          <p:cNvPr id="26" name="Google Shape;958;p45">
            <a:extLst>
              <a:ext uri="{FF2B5EF4-FFF2-40B4-BE49-F238E27FC236}">
                <a16:creationId xmlns:a16="http://schemas.microsoft.com/office/drawing/2014/main" id="{5B27A175-971B-3BB8-A425-1570E20D8962}"/>
              </a:ext>
            </a:extLst>
          </p:cNvPr>
          <p:cNvSpPr/>
          <p:nvPr/>
        </p:nvSpPr>
        <p:spPr>
          <a:xfrm>
            <a:off x="5465787" y="1857924"/>
            <a:ext cx="1126426" cy="1126489"/>
          </a:xfrm>
          <a:custGeom>
            <a:avLst/>
            <a:gdLst/>
            <a:ahLst/>
            <a:cxnLst/>
            <a:rect l="l" t="t" r="r" b="b"/>
            <a:pathLst>
              <a:path w="17889" h="17890" extrusionOk="0">
                <a:moveTo>
                  <a:pt x="8952" y="1"/>
                </a:moveTo>
                <a:cubicBezTo>
                  <a:pt x="3962" y="1"/>
                  <a:pt x="0" y="3977"/>
                  <a:pt x="0" y="8952"/>
                </a:cubicBezTo>
                <a:cubicBezTo>
                  <a:pt x="0" y="13927"/>
                  <a:pt x="3962" y="17889"/>
                  <a:pt x="8952" y="17889"/>
                </a:cubicBezTo>
                <a:cubicBezTo>
                  <a:pt x="13927" y="17889"/>
                  <a:pt x="17889" y="13927"/>
                  <a:pt x="17889" y="8952"/>
                </a:cubicBezTo>
                <a:cubicBezTo>
                  <a:pt x="17889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59;p45">
            <a:extLst>
              <a:ext uri="{FF2B5EF4-FFF2-40B4-BE49-F238E27FC236}">
                <a16:creationId xmlns:a16="http://schemas.microsoft.com/office/drawing/2014/main" id="{AFE2C12D-097E-23A0-8A1C-09F91851BEB5}"/>
              </a:ext>
            </a:extLst>
          </p:cNvPr>
          <p:cNvSpPr txBox="1">
            <a:spLocks/>
          </p:cNvSpPr>
          <p:nvPr/>
        </p:nvSpPr>
        <p:spPr>
          <a:xfrm>
            <a:off x="5572010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0.81</a:t>
            </a:r>
          </a:p>
        </p:txBody>
      </p:sp>
      <p:sp>
        <p:nvSpPr>
          <p:cNvPr id="28" name="Google Shape;961;p45">
            <a:extLst>
              <a:ext uri="{FF2B5EF4-FFF2-40B4-BE49-F238E27FC236}">
                <a16:creationId xmlns:a16="http://schemas.microsoft.com/office/drawing/2014/main" id="{AE8301BA-3CF9-2FB4-B9C8-CACC7C127C00}"/>
              </a:ext>
            </a:extLst>
          </p:cNvPr>
          <p:cNvSpPr txBox="1">
            <a:spLocks/>
          </p:cNvSpPr>
          <p:nvPr/>
        </p:nvSpPr>
        <p:spPr>
          <a:xfrm>
            <a:off x="4849285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 err="1"/>
              <a:t>Hibridni</a:t>
            </a:r>
            <a:r>
              <a:rPr lang="en-US" sz="2000" dirty="0"/>
              <a:t> model</a:t>
            </a:r>
          </a:p>
        </p:txBody>
      </p:sp>
      <p:cxnSp>
        <p:nvCxnSpPr>
          <p:cNvPr id="29" name="Google Shape;962;p45">
            <a:extLst>
              <a:ext uri="{FF2B5EF4-FFF2-40B4-BE49-F238E27FC236}">
                <a16:creationId xmlns:a16="http://schemas.microsoft.com/office/drawing/2014/main" id="{E8ABE768-E968-E1FA-7D33-2637EA73B88D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rot="10800000" flipH="1">
            <a:off x="6029035" y="2701425"/>
            <a:ext cx="600" cy="87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963;p45">
            <a:extLst>
              <a:ext uri="{FF2B5EF4-FFF2-40B4-BE49-F238E27FC236}">
                <a16:creationId xmlns:a16="http://schemas.microsoft.com/office/drawing/2014/main" id="{439F6BD8-99E7-56BE-BD2B-5E91DDD2A5F2}"/>
              </a:ext>
            </a:extLst>
          </p:cNvPr>
          <p:cNvSpPr/>
          <p:nvPr/>
        </p:nvSpPr>
        <p:spPr>
          <a:xfrm>
            <a:off x="2034837" y="1615951"/>
            <a:ext cx="1606800" cy="1606800"/>
          </a:xfrm>
          <a:prstGeom prst="blockArc">
            <a:avLst>
              <a:gd name="adj1" fmla="val 428998"/>
              <a:gd name="adj2" fmla="val 16269023"/>
              <a:gd name="adj3" fmla="val 7900"/>
            </a:avLst>
          </a:prstGeom>
          <a:solidFill>
            <a:srgbClr val="D63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965;p45">
            <a:extLst>
              <a:ext uri="{FF2B5EF4-FFF2-40B4-BE49-F238E27FC236}">
                <a16:creationId xmlns:a16="http://schemas.microsoft.com/office/drawing/2014/main" id="{017E63AC-1266-6AFB-C915-96F23E5AC93E}"/>
              </a:ext>
            </a:extLst>
          </p:cNvPr>
          <p:cNvSpPr/>
          <p:nvPr/>
        </p:nvSpPr>
        <p:spPr>
          <a:xfrm>
            <a:off x="5225634" y="1615951"/>
            <a:ext cx="1606800" cy="1606800"/>
          </a:xfrm>
          <a:prstGeom prst="blockArc">
            <a:avLst>
              <a:gd name="adj1" fmla="val 19247467"/>
              <a:gd name="adj2" fmla="val 16269023"/>
              <a:gd name="adj3" fmla="val 79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43D2EE4B-ED78-B044-400B-37F9D102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15BC5C16-5EBF-454A-4485-A886D502F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13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Reference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04D24-39BC-8BF2-62D8-ADEDB403A0E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FA989F-8564-844A-48A4-D143C0DB93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28B92363-13D3-90D3-70CE-6E2065422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15979" y="1140590"/>
            <a:ext cx="526456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i="0" dirty="0" err="1">
                <a:solidFill>
                  <a:schemeClr val="tx1"/>
                </a:solidFill>
                <a:latin typeface="Gideon Roman" panose="020B0604020202020204" charset="0"/>
              </a:rPr>
              <a:t>S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chlegl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f-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AnoGAN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Fast Unsupervised Anomaly Detection with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(2019).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Gulrajani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Improved Training of WGANs (WGAN-GP)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  <a:endParaRPr lang="en-US" altLang="en-US" sz="18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Xin Chen et al., Breaking the Bias: Recalibrating the Attention of Industrial Anomaly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17,199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roj patcheva za treniranje</a:t>
            </a:r>
            <a:endParaRPr dirty="0"/>
          </a:p>
        </p:txBody>
      </p:sp>
      <p:cxnSp>
        <p:nvCxnSpPr>
          <p:cNvPr id="575" name="Google Shape;575;p54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6" name="Google Shape;576;p54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22691E0-16FE-83D4-45A2-26671A960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15DC22A-09CB-335B-635B-8F0F2F2C808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5098B6-F0F5-DC62-2156-633388F9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6085BF-922B-F857-EAF7-27E1E6AE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3" y="1820444"/>
            <a:ext cx="8054001" cy="15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66272F4-1E83-7D2C-29EE-157B6698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A8AC06-8A89-BF2F-A0BC-1102C574539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0B282B-FB70-329C-9830-F93F552B8C7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7BC-37E2-F5FE-B412-C7556C8E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6" y="421481"/>
            <a:ext cx="4855240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F241DCCA-00D2-8270-97C3-3F4FC9F33F16}"/>
              </a:ext>
            </a:extLst>
          </p:cNvPr>
          <p:cNvCxnSpPr>
            <a:cxnSpLocks/>
          </p:cNvCxnSpPr>
          <p:nvPr/>
        </p:nvCxnSpPr>
        <p:spPr>
          <a:xfrm>
            <a:off x="5540466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43B357C8-2F73-27D3-F03E-400514AD3891}"/>
              </a:ext>
            </a:extLst>
          </p:cNvPr>
          <p:cNvCxnSpPr>
            <a:cxnSpLocks/>
          </p:cNvCxnSpPr>
          <p:nvPr/>
        </p:nvCxnSpPr>
        <p:spPr>
          <a:xfrm>
            <a:off x="5536450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916664B9-ED5F-5CBF-22EE-93B1208C0DBE}"/>
              </a:ext>
            </a:extLst>
          </p:cNvPr>
          <p:cNvCxnSpPr>
            <a:cxnSpLocks/>
          </p:cNvCxnSpPr>
          <p:nvPr/>
        </p:nvCxnSpPr>
        <p:spPr>
          <a:xfrm>
            <a:off x="5500355" y="3405272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514DD82E-2307-4C82-1926-8F72EB3A647A}"/>
              </a:ext>
            </a:extLst>
          </p:cNvPr>
          <p:cNvCxnSpPr>
            <a:cxnSpLocks/>
          </p:cNvCxnSpPr>
          <p:nvPr/>
        </p:nvCxnSpPr>
        <p:spPr>
          <a:xfrm>
            <a:off x="5540466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C80FD4-0624-8560-18F6-5F09AEAD99FC}"/>
              </a:ext>
            </a:extLst>
          </p:cNvPr>
          <p:cNvSpPr txBox="1"/>
          <p:nvPr/>
        </p:nvSpPr>
        <p:spPr>
          <a:xfrm>
            <a:off x="6433883" y="339689"/>
            <a:ext cx="2577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ulaz</a:t>
            </a:r>
            <a:r>
              <a:rPr lang="en-US" sz="1200" dirty="0">
                <a:latin typeface="Gideon Roman" panose="020B0604020202020204" charset="0"/>
              </a:rPr>
              <a:t> → latent </a:t>
            </a:r>
            <a:r>
              <a:rPr lang="en-US" sz="1200" dirty="0" err="1">
                <a:latin typeface="Gideon Roman" panose="020B0604020202020204" charset="0"/>
              </a:rPr>
              <a:t>vektor</a:t>
            </a:r>
            <a:r>
              <a:rPr lang="en-US" sz="1200" dirty="0">
                <a:latin typeface="Gideon Roman" panose="020B0604020202020204" charset="0"/>
              </a:rPr>
              <a:t> z </a:t>
            </a:r>
            <a:r>
              <a:rPr lang="en-US" sz="1200" dirty="0" err="1">
                <a:latin typeface="Gideon Roman" panose="020B0604020202020204" charset="0"/>
              </a:rPr>
              <a:t>dimenzije</a:t>
            </a:r>
            <a:r>
              <a:rPr lang="en-US" sz="1200" dirty="0">
                <a:latin typeface="Gideon Roman" panose="020B0604020202020204" charset="0"/>
              </a:rPr>
              <a:t> 128, </a:t>
            </a:r>
            <a:r>
              <a:rPr lang="en-US" sz="1200" dirty="0" err="1">
                <a:latin typeface="Gideon Roman" panose="020B0604020202020204" charset="0"/>
              </a:rPr>
              <a:t>oblikovan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b="1" dirty="0">
                <a:latin typeface="Gideon Roman" panose="020B0604020202020204" charset="0"/>
              </a:rPr>
              <a:t>[batch, 128, 1, 1]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E2166-3EC4-4A29-0F57-8F54F431F290}"/>
              </a:ext>
            </a:extLst>
          </p:cNvPr>
          <p:cNvSpPr txBox="1"/>
          <p:nvPr/>
        </p:nvSpPr>
        <p:spPr>
          <a:xfrm>
            <a:off x="6417310" y="906962"/>
            <a:ext cx="2717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ideon Roman" panose="020B0604020202020204" charset="0"/>
              </a:rPr>
              <a:t>ConvTranspose2d je </a:t>
            </a:r>
            <a:r>
              <a:rPr lang="en-US" sz="1200" b="1" dirty="0" err="1">
                <a:latin typeface="Gideon Roman" panose="020B0604020202020204" charset="0"/>
              </a:rPr>
              <a:t>dekonvolucija</a:t>
            </a:r>
            <a:r>
              <a:rPr lang="en-US" sz="1200" dirty="0">
                <a:latin typeface="Gideon Roman" panose="020B0604020202020204" charset="0"/>
              </a:rPr>
              <a:t> </a:t>
            </a:r>
            <a:r>
              <a:rPr lang="en-US" sz="1200" dirty="0" err="1">
                <a:latin typeface="Gideon Roman" panose="020B0604020202020204" charset="0"/>
              </a:rPr>
              <a:t>ili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transponovana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konvolucija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povećava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dimenziju</a:t>
            </a:r>
            <a:r>
              <a:rPr lang="en-US" sz="1200" dirty="0">
                <a:latin typeface="Gideon Roman" panose="020B0604020202020204" charset="0"/>
              </a:rPr>
              <a:t>. </a:t>
            </a:r>
            <a:r>
              <a:rPr lang="en-US" sz="1200" dirty="0" err="1">
                <a:latin typeface="Gideon Roman" panose="020B0604020202020204" charset="0"/>
              </a:rPr>
              <a:t>Ovdje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pretvara</a:t>
            </a:r>
            <a:r>
              <a:rPr lang="en-US" sz="1200" dirty="0">
                <a:latin typeface="Gideon Roman" panose="020B0604020202020204" charset="0"/>
              </a:rPr>
              <a:t> 1x1 u 4x4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19220-4B2B-9BD0-D232-35371ED1DB84}"/>
              </a:ext>
            </a:extLst>
          </p:cNvPr>
          <p:cNvSpPr txBox="1"/>
          <p:nvPr/>
        </p:nvSpPr>
        <p:spPr>
          <a:xfrm>
            <a:off x="6438165" y="1800034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Stabilizuje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aktivacije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batchu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ubrzava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konvergenciju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smanjuje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unutrašnju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kovarijanciju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6697A-8F8E-6106-CE7F-82D69A2AA899}"/>
              </a:ext>
            </a:extLst>
          </p:cNvPr>
          <p:cNvSpPr txBox="1"/>
          <p:nvPr/>
        </p:nvSpPr>
        <p:spPr>
          <a:xfrm>
            <a:off x="6433883" y="3174439"/>
            <a:ext cx="271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Nelinearnost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gradijentima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bolju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stabilnost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C0F01928-9B84-D475-B437-2B125B4BDD0E}"/>
              </a:ext>
            </a:extLst>
          </p:cNvPr>
          <p:cNvCxnSpPr>
            <a:cxnSpLocks/>
          </p:cNvCxnSpPr>
          <p:nvPr/>
        </p:nvCxnSpPr>
        <p:spPr>
          <a:xfrm>
            <a:off x="5508374" y="4616449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C47A2A-3D7F-9F0C-1AC0-3146F801C75C}"/>
              </a:ext>
            </a:extLst>
          </p:cNvPr>
          <p:cNvSpPr txBox="1"/>
          <p:nvPr/>
        </p:nvSpPr>
        <p:spPr>
          <a:xfrm>
            <a:off x="6458217" y="4033893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zbog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konsistentnosti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normalizacijom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podataka</a:t>
            </a:r>
            <a:r>
              <a:rPr lang="en-US" sz="1200" dirty="0">
                <a:latin typeface="Gideon Roman" panose="020B0604020202020204" charset="0"/>
              </a:rPr>
              <a:t> (</a:t>
            </a:r>
            <a:r>
              <a:rPr lang="en-US" sz="1200" dirty="0" err="1">
                <a:latin typeface="Gideon Roman" panose="020B0604020202020204" charset="0"/>
              </a:rPr>
              <a:t>ako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ulazne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slike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skalirane</a:t>
            </a:r>
            <a:r>
              <a:rPr lang="en-US" sz="1200" dirty="0">
                <a:latin typeface="Gideon Roman" panose="020B0604020202020204" charset="0"/>
              </a:rPr>
              <a:t> u [-1,1]), Tanh </a:t>
            </a:r>
            <a:r>
              <a:rPr lang="en-US" sz="1200" dirty="0" err="1">
                <a:latin typeface="Gideon Roman" panose="020B0604020202020204" charset="0"/>
              </a:rPr>
              <a:t>režira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izlaz</a:t>
            </a:r>
            <a:r>
              <a:rPr lang="en-US" sz="1200" dirty="0">
                <a:latin typeface="Gideon Roman" panose="020B0604020202020204" charset="0"/>
              </a:rPr>
              <a:t> u taj interval.</a:t>
            </a:r>
          </a:p>
        </p:txBody>
      </p:sp>
    </p:spTree>
    <p:extLst>
      <p:ext uri="{BB962C8B-B14F-4D97-AF65-F5344CB8AC3E}">
        <p14:creationId xmlns:p14="http://schemas.microsoft.com/office/powerpoint/2010/main" val="268650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BE89C2D5-1E9F-1C16-7510-7212C255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370F3-9C76-02B8-B314-A4900BD2653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8F3B17-50D6-3A96-6079-638CD90B0EB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FE95FC-4231-6870-F87C-FABFD1F7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292" y="329783"/>
            <a:ext cx="4084846" cy="4696929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E42A35E4-2522-55E4-C141-E1B7A32C9EFD}"/>
              </a:ext>
            </a:extLst>
          </p:cNvPr>
          <p:cNvCxnSpPr>
            <a:cxnSpLocks/>
          </p:cNvCxnSpPr>
          <p:nvPr/>
        </p:nvCxnSpPr>
        <p:spPr>
          <a:xfrm>
            <a:off x="5005138" y="265128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DA87B3A1-D874-788B-E505-7B9FD1FEAB80}"/>
              </a:ext>
            </a:extLst>
          </p:cNvPr>
          <p:cNvCxnSpPr>
            <a:cxnSpLocks/>
          </p:cNvCxnSpPr>
          <p:nvPr/>
        </p:nvCxnSpPr>
        <p:spPr>
          <a:xfrm>
            <a:off x="5005138" y="488657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FD090393-5031-55C9-D01E-AE34D01599CA}"/>
              </a:ext>
            </a:extLst>
          </p:cNvPr>
          <p:cNvCxnSpPr>
            <a:cxnSpLocks/>
          </p:cNvCxnSpPr>
          <p:nvPr/>
        </p:nvCxnSpPr>
        <p:spPr>
          <a:xfrm>
            <a:off x="5005138" y="4247487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BA0BAEA2-362D-BAD7-8ECA-8BD75F463EEB}"/>
              </a:ext>
            </a:extLst>
          </p:cNvPr>
          <p:cNvCxnSpPr>
            <a:cxnSpLocks/>
          </p:cNvCxnSpPr>
          <p:nvPr/>
        </p:nvCxnSpPr>
        <p:spPr>
          <a:xfrm>
            <a:off x="5005138" y="48586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BD12A7-2CA3-8380-3F09-FF0FC77488F8}"/>
              </a:ext>
            </a:extLst>
          </p:cNvPr>
          <p:cNvSpPr txBox="1"/>
          <p:nvPr/>
        </p:nvSpPr>
        <p:spPr>
          <a:xfrm>
            <a:off x="5885998" y="341815"/>
            <a:ext cx="244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Ulaz: (B, 3, 128, 128)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8A34-712B-F9D9-3B5F-D576D079C4DF}"/>
              </a:ext>
            </a:extLst>
          </p:cNvPr>
          <p:cNvSpPr txBox="1"/>
          <p:nvPr/>
        </p:nvSpPr>
        <p:spPr>
          <a:xfrm>
            <a:off x="5885998" y="2208774"/>
            <a:ext cx="2370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pojedinačnom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primjeru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kanalu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što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može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spriječiti</a:t>
            </a:r>
            <a:r>
              <a:rPr lang="en-US" sz="1200" dirty="0">
                <a:latin typeface="Gideon Roman" panose="020B0604020202020204" charset="0"/>
              </a:rPr>
              <a:t> da discriminator </a:t>
            </a:r>
            <a:r>
              <a:rPr lang="en-US" sz="1200" dirty="0" err="1">
                <a:latin typeface="Gideon Roman" panose="020B0604020202020204" charset="0"/>
              </a:rPr>
              <a:t>lako</a:t>
            </a:r>
            <a:r>
              <a:rPr lang="en-US" sz="1200" dirty="0">
                <a:latin typeface="Gideon Roman" panose="020B0604020202020204" charset="0"/>
              </a:rPr>
              <a:t> „</a:t>
            </a:r>
            <a:r>
              <a:rPr lang="en-US" sz="1200" dirty="0" err="1">
                <a:latin typeface="Gideon Roman" panose="020B0604020202020204" charset="0"/>
              </a:rPr>
              <a:t>prepozna</a:t>
            </a:r>
            <a:r>
              <a:rPr lang="en-US" sz="1200" dirty="0">
                <a:latin typeface="Gideon Roman" panose="020B0604020202020204" charset="0"/>
              </a:rPr>
              <a:t>“ batch </a:t>
            </a:r>
            <a:r>
              <a:rPr lang="en-US" sz="1200" dirty="0" err="1">
                <a:latin typeface="Gideon Roman" panose="020B0604020202020204" charset="0"/>
              </a:rPr>
              <a:t>statistiku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robusniji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37DD-9AD1-EDBA-4B99-79AD0A6D68F0}"/>
              </a:ext>
            </a:extLst>
          </p:cNvPr>
          <p:cNvSpPr txBox="1"/>
          <p:nvPr/>
        </p:nvSpPr>
        <p:spPr>
          <a:xfrm>
            <a:off x="5926634" y="4724470"/>
            <a:ext cx="3217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Izlaz: (batch, </a:t>
            </a:r>
            <a:r>
              <a:rPr lang="en-US" sz="1200" dirty="0">
                <a:latin typeface="Gideon Roman" panose="020B0604020202020204" charset="0"/>
              </a:rPr>
              <a:t>1, 1, 1</a:t>
            </a:r>
            <a:r>
              <a:rPr lang="pl-PL" sz="1200" dirty="0">
                <a:latin typeface="Gideon Roman" panose="020B0604020202020204" charset="0"/>
              </a:rPr>
              <a:t>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64C68-1021-2C3B-7FE5-BE59A0242EDC}"/>
              </a:ext>
            </a:extLst>
          </p:cNvPr>
          <p:cNvSpPr txBox="1"/>
          <p:nvPr/>
        </p:nvSpPr>
        <p:spPr>
          <a:xfrm>
            <a:off x="5912784" y="3892149"/>
            <a:ext cx="272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 err="1">
                <a:latin typeface="Gideon Roman" panose="020B0604020202020204" charset="0"/>
              </a:rPr>
              <a:t>Omogućava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mali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za </a:t>
            </a:r>
            <a:r>
              <a:rPr lang="en-US" sz="1200" dirty="0" err="1">
                <a:latin typeface="Gideon Roman" panose="020B0604020202020204" charset="0"/>
              </a:rPr>
              <a:t>negativne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spriječava</a:t>
            </a:r>
            <a:r>
              <a:rPr lang="en-US" sz="1200" dirty="0">
                <a:latin typeface="Gideon Roman" panose="020B0604020202020204" charset="0"/>
              </a:rPr>
              <a:t> "</a:t>
            </a:r>
            <a:r>
              <a:rPr lang="en-US" sz="1200" dirty="0" err="1">
                <a:latin typeface="Gideon Roman" panose="020B0604020202020204" charset="0"/>
              </a:rPr>
              <a:t>mrtve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neurone</a:t>
            </a:r>
            <a:r>
              <a:rPr lang="en-US" sz="1200" dirty="0">
                <a:latin typeface="Gideon Roman" panose="020B0604020202020204" charset="0"/>
              </a:rPr>
              <a:t>".</a:t>
            </a:r>
          </a:p>
        </p:txBody>
      </p:sp>
      <p:cxnSp>
        <p:nvCxnSpPr>
          <p:cNvPr id="2" name="Google Shape;804;p62">
            <a:extLst>
              <a:ext uri="{FF2B5EF4-FFF2-40B4-BE49-F238E27FC236}">
                <a16:creationId xmlns:a16="http://schemas.microsoft.com/office/drawing/2014/main" id="{931EC899-30A8-0728-2331-033FB524FFBE}"/>
              </a:ext>
            </a:extLst>
          </p:cNvPr>
          <p:cNvCxnSpPr>
            <a:cxnSpLocks/>
          </p:cNvCxnSpPr>
          <p:nvPr/>
        </p:nvCxnSpPr>
        <p:spPr>
          <a:xfrm>
            <a:off x="4989092" y="105510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0081F-C85D-2087-F7AE-FD0143356C51}"/>
              </a:ext>
            </a:extLst>
          </p:cNvPr>
          <p:cNvSpPr txBox="1"/>
          <p:nvPr/>
        </p:nvSpPr>
        <p:spPr>
          <a:xfrm>
            <a:off x="5872675" y="940398"/>
            <a:ext cx="2725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>
                <a:latin typeface="Gideon Roman" panose="020B0604020202020204" charset="0"/>
              </a:rPr>
              <a:t>U </a:t>
            </a:r>
            <a:r>
              <a:rPr lang="en-US" sz="1200" dirty="0" err="1">
                <a:latin typeface="Gideon Roman" panose="020B0604020202020204" charset="0"/>
              </a:rPr>
              <a:t>svakom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sloju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prepolovi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rezoluciju</a:t>
            </a:r>
            <a:endParaRPr lang="en-US" sz="1200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4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F251BE8-43ED-59DE-971B-024036DB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18E96310-A455-8B85-CE4D-AA7AA766C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C97BC008-4533-92CC-E3B5-15CDDF329A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357" y="3356866"/>
            <a:ext cx="4036134" cy="1161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v-SE" b="1" i="0" dirty="0"/>
              <a:t>Izlaz je 1D skalar</a:t>
            </a:r>
            <a:r>
              <a:rPr lang="sv-SE" i="0" dirty="0"/>
              <a:t> bez sigmoid aktivacije</a:t>
            </a:r>
          </a:p>
          <a:p>
            <a:r>
              <a:rPr lang="sv-SE" b="1" i="0" dirty="0"/>
              <a:t>Vraća i feature map-e</a:t>
            </a:r>
            <a:r>
              <a:rPr lang="sv-SE" i="0" dirty="0"/>
              <a:t> za anomaly 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C4ED4B0B-D1E7-07E7-C103-E974E8C60B76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D9DAF887-E4A7-F7B6-6762-1810940588C2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503B2AD1-E670-229A-3688-69F2390B4261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3630C06D-F7F8-AA8C-FE24-56E3634F3A1B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E3F42DAB-038E-82A5-5478-4A706A8509D0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5DE5D1C1-1EF0-F476-0B77-3F68DC361827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6B477697-2F81-97B2-75EC-177DCDF3613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011ACB43-1BE0-2474-38D4-BBD30EF377D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E4FA0B79-0535-A9F1-057B-A76D85A315DA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4EFE54-F923-5724-BA58-8A926087ED4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A0545-26F7-0E31-0342-101CF86BC08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C53765-A564-CD27-6BBE-14D3B3B6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242" y="1277063"/>
            <a:ext cx="3731249" cy="2000529"/>
          </a:xfrm>
          <a:prstGeom prst="rect">
            <a:avLst/>
          </a:prstGeom>
        </p:spPr>
      </p:pic>
      <p:sp>
        <p:nvSpPr>
          <p:cNvPr id="2" name="Google Shape;374;p44">
            <a:extLst>
              <a:ext uri="{FF2B5EF4-FFF2-40B4-BE49-F238E27FC236}">
                <a16:creationId xmlns:a16="http://schemas.microsoft.com/office/drawing/2014/main" id="{51866AB6-7570-A4E3-6BA2-24AF46069147}"/>
              </a:ext>
            </a:extLst>
          </p:cNvPr>
          <p:cNvSpPr txBox="1">
            <a:spLocks/>
          </p:cNvSpPr>
          <p:nvPr/>
        </p:nvSpPr>
        <p:spPr>
          <a:xfrm>
            <a:off x="4394591" y="1407695"/>
            <a:ext cx="4036134" cy="240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algn="l"/>
            <a:r>
              <a:rPr lang="en-US" dirty="0"/>
              <a:t>Generator 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šuma</a:t>
            </a:r>
            <a:endParaRPr lang="en-US" dirty="0"/>
          </a:p>
          <a:p>
            <a:pPr algn="l"/>
            <a:r>
              <a:rPr lang="en-US" dirty="0" err="1"/>
              <a:t>dekonvolucijom</a:t>
            </a:r>
            <a:r>
              <a:rPr lang="en-US" dirty="0"/>
              <a:t>.</a:t>
            </a:r>
          </a:p>
          <a:p>
            <a:pPr algn="l"/>
            <a:r>
              <a:rPr lang="en-US" dirty="0" err="1"/>
              <a:t>Diskriminator</a:t>
            </a:r>
            <a:r>
              <a:rPr lang="en-US" dirty="0"/>
              <a:t> </a:t>
            </a: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rezoluciju</a:t>
            </a:r>
            <a:endParaRPr lang="en-US" dirty="0"/>
          </a:p>
          <a:p>
            <a:pPr algn="l"/>
            <a:r>
              <a:rPr lang="en-US" dirty="0" err="1"/>
              <a:t>konvolucijama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+ feature map za</a:t>
            </a:r>
          </a:p>
          <a:p>
            <a:pPr algn="l"/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3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CC1672-60B9-6B08-C689-6509086C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94CECD-79A5-C4E3-E979-50E3E08EADA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8F389A-4B35-D0F1-4D4C-310EDD78EC6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27D930-B94D-E6E3-7035-BC145A3B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7" y="95386"/>
            <a:ext cx="7792537" cy="226726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F1A023-AA5F-4F50-20B5-17F4DE1ED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7" y="2460125"/>
            <a:ext cx="77925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Gideon Roman" panose="020B0604020202020204" charset="0"/>
              </a:rPr>
              <a:t>Ovo je </a:t>
            </a:r>
            <a:r>
              <a:rPr lang="en-US" b="1" dirty="0" err="1">
                <a:latin typeface="Gideon Roman" panose="020B0604020202020204" charset="0"/>
              </a:rPr>
              <a:t>inicijalizacija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težina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postavlja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početne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vrednosti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parametara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neuralne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mreže</a:t>
            </a:r>
            <a:r>
              <a:rPr lang="en-US" dirty="0">
                <a:latin typeface="Gideon Roman" panose="020B0604020202020204" charset="0"/>
              </a:rPr>
              <a:t> pre </a:t>
            </a:r>
            <a:r>
              <a:rPr lang="en-US" dirty="0" err="1">
                <a:latin typeface="Gideon Roman" panose="020B0604020202020204" charset="0"/>
              </a:rPr>
              <a:t>nego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dirty="0">
                <a:latin typeface="Gideon Roman" panose="020B0604020202020204" charset="0"/>
              </a:rPr>
              <a:t>GAN-</a:t>
            </a:r>
            <a:r>
              <a:rPr lang="en-US" dirty="0" err="1">
                <a:latin typeface="Gideon Roman" panose="020B0604020202020204" charset="0"/>
              </a:rPr>
              <a:t>ovi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su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izuzetno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osetljivi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Loša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nestabilno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 → </a:t>
            </a:r>
            <a:r>
              <a:rPr lang="en-US" b="1" dirty="0">
                <a:latin typeface="Gideon Roman" panose="020B0604020202020204" charset="0"/>
              </a:rPr>
              <a:t>mode collapse</a:t>
            </a:r>
            <a:r>
              <a:rPr lang="en-US" dirty="0">
                <a:latin typeface="Gideon Roman" panose="020B0604020202020204" charset="0"/>
              </a:rPr>
              <a:t> (generator </a:t>
            </a:r>
            <a:r>
              <a:rPr lang="en-US" dirty="0" err="1">
                <a:latin typeface="Gideon Roman" panose="020B0604020202020204" charset="0"/>
              </a:rPr>
              <a:t>proizvodi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iste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slike</a:t>
            </a:r>
            <a:r>
              <a:rPr lang="en-US" dirty="0">
                <a:latin typeface="Gideon Roman" panose="020B0604020202020204" charset="0"/>
              </a:rPr>
              <a:t>)</a:t>
            </a:r>
          </a:p>
          <a:p>
            <a:r>
              <a:rPr lang="en-US" dirty="0">
                <a:latin typeface="Gideon Roman" panose="020B0604020202020204" charset="0"/>
              </a:rPr>
              <a:t>Ova </a:t>
            </a:r>
            <a:r>
              <a:rPr lang="en-US" dirty="0" err="1">
                <a:latin typeface="Gideon Roman" panose="020B0604020202020204" charset="0"/>
              </a:rPr>
              <a:t>specifična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>
                <a:latin typeface="Gideon Roman" panose="020B0604020202020204" charset="0"/>
              </a:rPr>
              <a:t>DCGAN rada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pokazala</a:t>
            </a:r>
            <a:r>
              <a:rPr lang="en-US" dirty="0">
                <a:latin typeface="Gideon Roman" panose="020B0604020202020204" charset="0"/>
              </a:rPr>
              <a:t> se </a:t>
            </a:r>
            <a:r>
              <a:rPr lang="en-US" dirty="0" err="1">
                <a:latin typeface="Gideon Roman" panose="020B0604020202020204" charset="0"/>
              </a:rPr>
              <a:t>kao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najbolja</a:t>
            </a:r>
            <a:r>
              <a:rPr lang="en-US" dirty="0">
                <a:latin typeface="Gideon Roman" panose="020B0604020202020204" charset="0"/>
              </a:rPr>
              <a:t> za GAN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nicijalizujemo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konvolucione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filtere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distribucije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(μ=0, σ=0.02),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normalizacione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γ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parametre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blizu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1.0.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Zašto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dobro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inicijalizovanje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pomaže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stabilnosti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GAN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treninga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sprječava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eksploziju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ispadanje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početnim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epohama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49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ABF0EE6-1785-1F0A-ADC3-9D25DEC9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2C32A373-FE29-0AEC-BA2E-684A6DC56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9006B078-601F-3ED9-23BE-9F845FFB70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3985" y="1323474"/>
            <a:ext cx="7279039" cy="2695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Standardni</a:t>
            </a:r>
            <a:r>
              <a:rPr lang="en-US" dirty="0"/>
              <a:t> GAN </a:t>
            </a:r>
            <a:r>
              <a:rPr lang="en-US" dirty="0" err="1"/>
              <a:t>optimizuje</a:t>
            </a:r>
            <a:r>
              <a:rPr lang="en-US" dirty="0"/>
              <a:t> JS divergence —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nestabilno.Wasserstein</a:t>
            </a:r>
            <a:r>
              <a:rPr lang="en-US" dirty="0"/>
              <a:t> GAN </a:t>
            </a:r>
            <a:r>
              <a:rPr lang="en-US" dirty="0" err="1"/>
              <a:t>cilja</a:t>
            </a:r>
            <a:r>
              <a:rPr lang="en-US" dirty="0"/>
              <a:t> </a:t>
            </a:r>
            <a:r>
              <a:rPr lang="en-US" dirty="0" err="1"/>
              <a:t>minimizovati</a:t>
            </a:r>
            <a:r>
              <a:rPr lang="en-US" dirty="0"/>
              <a:t> Wasserstein-1 (Earth Mover) </a:t>
            </a:r>
            <a:r>
              <a:rPr lang="en-US" dirty="0" err="1"/>
              <a:t>udaljenost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distribucije</a:t>
            </a:r>
            <a:r>
              <a:rPr lang="en-US" dirty="0"/>
              <a:t> </a:t>
            </a:r>
            <a:r>
              <a:rPr lang="en-US" dirty="0" err="1"/>
              <a:t>realnih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𝑃𝑟​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distribucije</a:t>
            </a:r>
            <a:r>
              <a:rPr lang="en-US" dirty="0"/>
              <a:t> </a:t>
            </a:r>
            <a:r>
              <a:rPr lang="en-US" dirty="0" err="1"/>
              <a:t>generisanih</a:t>
            </a:r>
            <a:r>
              <a:rPr lang="en-US" dirty="0"/>
              <a:t> 𝑃𝑔.</a:t>
            </a:r>
            <a:r>
              <a:rPr lang="en-US" dirty="0" err="1"/>
              <a:t>Kritična</a:t>
            </a:r>
            <a:r>
              <a:rPr lang="en-US" dirty="0"/>
              <a:t> </a:t>
            </a:r>
            <a:r>
              <a:rPr lang="en-US" dirty="0" err="1"/>
              <a:t>ideja</a:t>
            </a:r>
            <a:r>
              <a:rPr lang="en-US" dirty="0"/>
              <a:t>: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probabilističke</a:t>
            </a:r>
            <a:r>
              <a:rPr lang="en-US" dirty="0"/>
              <a:t> </a:t>
            </a:r>
            <a:r>
              <a:rPr lang="en-US" dirty="0" err="1"/>
              <a:t>klasifikacije</a:t>
            </a:r>
            <a:r>
              <a:rPr lang="en-US" dirty="0"/>
              <a:t>, </a:t>
            </a:r>
            <a:r>
              <a:rPr lang="en-US" dirty="0" err="1"/>
              <a:t>diskriminator</a:t>
            </a:r>
            <a:r>
              <a:rPr lang="en-US" dirty="0"/>
              <a:t> (</a:t>
            </a:r>
            <a:r>
              <a:rPr lang="en-US" dirty="0" err="1"/>
              <a:t>kritik</a:t>
            </a:r>
            <a:r>
              <a:rPr lang="en-US" dirty="0"/>
              <a:t>) 𝐷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numeričku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 𝐷(𝑥)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procjenjuje</a:t>
            </a:r>
            <a:r>
              <a:rPr lang="en-US" dirty="0"/>
              <a:t> </a:t>
            </a:r>
            <a:r>
              <a:rPr lang="en-US" dirty="0" err="1"/>
              <a:t>koliko</a:t>
            </a:r>
            <a:r>
              <a:rPr lang="en-US" dirty="0"/>
              <a:t> je x </a:t>
            </a:r>
            <a:r>
              <a:rPr lang="en-US" dirty="0" err="1"/>
              <a:t>bliže</a:t>
            </a:r>
            <a:r>
              <a:rPr lang="en-US" dirty="0"/>
              <a:t> </a:t>
            </a:r>
            <a:r>
              <a:rPr lang="en-US" dirty="0" err="1"/>
              <a:t>realnoj</a:t>
            </a:r>
            <a:r>
              <a:rPr lang="en-US" dirty="0"/>
              <a:t> </a:t>
            </a:r>
            <a:r>
              <a:rPr lang="en-US" dirty="0" err="1"/>
              <a:t>distribuciji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 </a:t>
            </a:r>
            <a:r>
              <a:rPr lang="en-US" dirty="0" err="1"/>
              <a:t>gubici</a:t>
            </a:r>
            <a:r>
              <a:rPr lang="en-US" dirty="0"/>
              <a:t> (</a:t>
            </a:r>
            <a:r>
              <a:rPr lang="en-US" dirty="0" err="1"/>
              <a:t>empirijski</a:t>
            </a:r>
            <a:r>
              <a:rPr lang="en-US" dirty="0"/>
              <a:t>):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Critic: maximize 𝐸𝑥∼𝑃𝑟[𝐷(𝑥)]−𝐸𝑧∼𝑃𝑧[𝐷(𝐺(𝑧))]→ u </a:t>
            </a:r>
            <a:r>
              <a:rPr lang="en-US" dirty="0" err="1"/>
              <a:t>kodu</a:t>
            </a:r>
            <a:r>
              <a:rPr lang="en-US" dirty="0"/>
              <a:t> se </a:t>
            </a:r>
            <a:r>
              <a:rPr lang="en-US" dirty="0" err="1"/>
              <a:t>minimizira</a:t>
            </a:r>
            <a:r>
              <a:rPr lang="en-US" dirty="0"/>
              <a:t> </a:t>
            </a:r>
            <a:r>
              <a:rPr lang="en-US" dirty="0" err="1"/>
              <a:t>negativno</a:t>
            </a:r>
            <a:r>
              <a:rPr lang="en-US" dirty="0"/>
              <a:t> → </a:t>
            </a:r>
            <a:r>
              <a:rPr lang="en-US" dirty="0" err="1"/>
              <a:t>d_loss</a:t>
            </a:r>
            <a:r>
              <a:rPr lang="en-US" dirty="0"/>
              <a:t> = E[fake] - E[real].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Generator: minimize −𝐸𝑧[𝐷(𝐺(𝑧))]</a:t>
            </a:r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001F844E-E05E-572D-C4B7-A97CF702F50C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172DE06E-4760-D72A-CCDE-BB64A25265C9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D0505B58-F456-7BEE-FCE9-8E5F9BFF8155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BC7D41FF-7CDF-D378-5A7E-25B3159DF0A0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5FE9DBBE-D0FB-4419-1853-CE301CF63687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DAD250F5-8FF0-1C75-3D48-25E6A1A46F73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DB4F3CFD-75EE-EE4D-F2DB-FD6A718FD3BA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587B14DA-FB08-04D5-F818-2010342AA8C0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C7DC0927-2F6E-93A2-5950-D0874AA34EA8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0E79705-9E90-6CD5-FC38-DE2412065B9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845D45-F774-1AD7-42E0-EEFE10C335A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200851935"/>
      </p:ext>
    </p:extLst>
  </p:cSld>
  <p:clrMapOvr>
    <a:masterClrMapping/>
  </p:clrMapOvr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1653</Words>
  <Application>Microsoft Office PowerPoint</Application>
  <PresentationFormat>On-screen Show (16:9)</PresentationFormat>
  <Paragraphs>157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Gilda Display</vt:lpstr>
      <vt:lpstr>Arial</vt:lpstr>
      <vt:lpstr>Gideon Roman</vt:lpstr>
      <vt:lpstr>Bebas Neue</vt:lpstr>
      <vt:lpstr>Cambria Math</vt:lpstr>
      <vt:lpstr>Anaheim</vt:lpstr>
      <vt:lpstr>Argumentative Fallacy by Slidesgo</vt:lpstr>
      <vt:lpstr>Detekcija logičkih anomalija u 2D slikama pomoću f-AnoGAN modela</vt:lpstr>
      <vt:lpstr>PowerPoint Presentation</vt:lpstr>
      <vt:lpstr>17,199</vt:lpstr>
      <vt:lpstr>PowerPoint Presentation</vt:lpstr>
      <vt:lpstr>PowerPoint Presentation</vt:lpstr>
      <vt:lpstr>PowerPoint Presentation</vt:lpstr>
      <vt:lpstr>WGAN: ideja (Wasserstein distance)</vt:lpstr>
      <vt:lpstr>PowerPoint Presentation</vt:lpstr>
      <vt:lpstr>WGAN: ideja (Wasserstein distance)</vt:lpstr>
      <vt:lpstr>Lipschitz uslov i gradient penalty (GP)</vt:lpstr>
      <vt:lpstr>PowerPoint Presentation</vt:lpstr>
      <vt:lpstr>Trening petlja (n_critic i g_loss)</vt:lpstr>
      <vt:lpstr>Trening petlja (n_critic i g_loss)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score: formula i interpretacija</vt:lpstr>
      <vt:lpstr>PowerPoint Presentation</vt:lpstr>
      <vt:lpstr>PowerPoint Presentation</vt:lpstr>
      <vt:lpstr>Mahalanobis globalni skor</vt:lpstr>
      <vt:lpstr>Kombinovanje lokalnog i globalnog skora</vt:lpstr>
      <vt:lpstr>Heatmap (pixel-level localization)</vt:lpstr>
      <vt:lpstr>Heatmap (pixel-level localization)</vt:lpstr>
      <vt:lpstr>Konačne metrike</vt:lpstr>
      <vt:lpstr>Reference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8</cp:revision>
  <dcterms:modified xsi:type="dcterms:W3CDTF">2025-12-20T19:36:31Z</dcterms:modified>
</cp:coreProperties>
</file>